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98" r:id="rId5"/>
    <p:sldId id="342" r:id="rId6"/>
    <p:sldId id="343" r:id="rId7"/>
    <p:sldId id="260" r:id="rId8"/>
    <p:sldId id="261" r:id="rId9"/>
    <p:sldId id="279" r:id="rId10"/>
    <p:sldId id="280" r:id="rId11"/>
    <p:sldId id="259" r:id="rId12"/>
    <p:sldId id="347" r:id="rId13"/>
    <p:sldId id="348" r:id="rId14"/>
    <p:sldId id="262" r:id="rId15"/>
    <p:sldId id="263" r:id="rId16"/>
    <p:sldId id="344" r:id="rId17"/>
    <p:sldId id="278" r:id="rId18"/>
    <p:sldId id="265" r:id="rId19"/>
    <p:sldId id="284" r:id="rId20"/>
    <p:sldId id="282" r:id="rId21"/>
    <p:sldId id="283" r:id="rId22"/>
    <p:sldId id="285" r:id="rId23"/>
    <p:sldId id="286" r:id="rId24"/>
    <p:sldId id="287" r:id="rId25"/>
    <p:sldId id="293" r:id="rId26"/>
    <p:sldId id="294" r:id="rId27"/>
    <p:sldId id="290" r:id="rId28"/>
    <p:sldId id="288" r:id="rId29"/>
    <p:sldId id="291" r:id="rId30"/>
    <p:sldId id="281" r:id="rId31"/>
    <p:sldId id="266" r:id="rId32"/>
    <p:sldId id="268" r:id="rId33"/>
    <p:sldId id="273" r:id="rId34"/>
    <p:sldId id="275" r:id="rId35"/>
    <p:sldId id="276" r:id="rId36"/>
    <p:sldId id="292"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22" r:id="rId55"/>
    <p:sldId id="316" r:id="rId56"/>
    <p:sldId id="317" r:id="rId57"/>
    <p:sldId id="318" r:id="rId58"/>
    <p:sldId id="319" r:id="rId59"/>
    <p:sldId id="320" r:id="rId60"/>
    <p:sldId id="321" r:id="rId61"/>
    <p:sldId id="323" r:id="rId62"/>
    <p:sldId id="324" r:id="rId63"/>
    <p:sldId id="325" r:id="rId64"/>
    <p:sldId id="326" r:id="rId65"/>
    <p:sldId id="327" r:id="rId66"/>
    <p:sldId id="328" r:id="rId67"/>
    <p:sldId id="329" r:id="rId68"/>
    <p:sldId id="330" r:id="rId69"/>
    <p:sldId id="331" r:id="rId70"/>
    <p:sldId id="334" r:id="rId71"/>
    <p:sldId id="332" r:id="rId72"/>
    <p:sldId id="333" r:id="rId73"/>
    <p:sldId id="335" r:id="rId74"/>
    <p:sldId id="336" r:id="rId75"/>
    <p:sldId id="337" r:id="rId76"/>
    <p:sldId id="338" r:id="rId77"/>
    <p:sldId id="339" r:id="rId78"/>
    <p:sldId id="340" r:id="rId79"/>
    <p:sldId id="341" r:id="rId80"/>
    <p:sldId id="345" r:id="rId81"/>
    <p:sldId id="346" r:id="rId82"/>
    <p:sldId id="295" r:id="rId83"/>
    <p:sldId id="264"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il patel" initials="Hp" lastIdx="2" clrIdx="0">
    <p:extLst>
      <p:ext uri="{19B8F6BF-5375-455C-9EA6-DF929625EA0E}">
        <p15:presenceInfo xmlns:p15="http://schemas.microsoft.com/office/powerpoint/2012/main" userId="23931712aa6c15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3T11:14:29.242" idx="2">
    <p:pos x="7561" y="518"/>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7/30/2021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mailto:ds@gmail.com"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www.apachefriends.org/download.html" TargetMode="External"/><Relationship Id="rId3" Type="http://schemas.openxmlformats.org/officeDocument/2006/relationships/hyperlink" Target="https://www.youtube.com/" TargetMode="External"/><Relationship Id="rId7" Type="http://schemas.openxmlformats.org/officeDocument/2006/relationships/hyperlink" Target="https://stackoverflow.com/" TargetMode="External"/><Relationship Id="rId2" Type="http://schemas.openxmlformats.org/officeDocument/2006/relationships/hyperlink" Target="https://docs.djangoproject.com/en/3.2/" TargetMode="External"/><Relationship Id="rId1" Type="http://schemas.openxmlformats.org/officeDocument/2006/relationships/slideLayout" Target="../slideLayouts/slideLayout4.xml"/><Relationship Id="rId6" Type="http://schemas.openxmlformats.org/officeDocument/2006/relationships/hyperlink" Target="https://github.com/" TargetMode="External"/><Relationship Id="rId5" Type="http://schemas.openxmlformats.org/officeDocument/2006/relationships/hyperlink" Target="https://visual-paradigm.com/" TargetMode="External"/><Relationship Id="rId4" Type="http://schemas.openxmlformats.org/officeDocument/2006/relationships/hyperlink" Target="https://code.visualstudio.co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3D577-5CE9-4B54-90BA-5B0CC6161AE7}"/>
              </a:ext>
            </a:extLst>
          </p:cNvPr>
          <p:cNvSpPr>
            <a:spLocks noGrp="1"/>
          </p:cNvSpPr>
          <p:nvPr>
            <p:ph type="ctrTitle"/>
          </p:nvPr>
        </p:nvSpPr>
        <p:spPr/>
        <p:txBody>
          <a:bodyPr/>
          <a:lstStyle/>
          <a:p>
            <a:r>
              <a:rPr lang="en-US" dirty="0"/>
              <a:t>Car rental system</a:t>
            </a:r>
            <a:endParaRPr lang="en-IN" dirty="0"/>
          </a:p>
        </p:txBody>
      </p:sp>
      <p:sp>
        <p:nvSpPr>
          <p:cNvPr id="3" name="Subtitle 2">
            <a:extLst>
              <a:ext uri="{FF2B5EF4-FFF2-40B4-BE49-F238E27FC236}">
                <a16:creationId xmlns:a16="http://schemas.microsoft.com/office/drawing/2014/main" id="{DE488DBB-C66C-403F-ACBE-18E78624AB7A}"/>
              </a:ext>
            </a:extLst>
          </p:cNvPr>
          <p:cNvSpPr>
            <a:spLocks noGrp="1"/>
          </p:cNvSpPr>
          <p:nvPr>
            <p:ph type="subTitle" idx="1"/>
          </p:nvPr>
        </p:nvSpPr>
        <p:spPr/>
        <p:txBody>
          <a:bodyPr/>
          <a:lstStyle/>
          <a:p>
            <a:r>
              <a:rPr lang="en-US" dirty="0"/>
              <a:t>You're better off driving our way</a:t>
            </a:r>
            <a:endParaRPr lang="en-IN" dirty="0"/>
          </a:p>
        </p:txBody>
      </p:sp>
    </p:spTree>
    <p:extLst>
      <p:ext uri="{BB962C8B-B14F-4D97-AF65-F5344CB8AC3E}">
        <p14:creationId xmlns:p14="http://schemas.microsoft.com/office/powerpoint/2010/main" val="2275274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B6DA-4539-4472-8327-13684DBB4900}"/>
              </a:ext>
            </a:extLst>
          </p:cNvPr>
          <p:cNvSpPr>
            <a:spLocks noGrp="1"/>
          </p:cNvSpPr>
          <p:nvPr>
            <p:ph type="title"/>
          </p:nvPr>
        </p:nvSpPr>
        <p:spPr/>
        <p:txBody>
          <a:bodyPr/>
          <a:lstStyle/>
          <a:p>
            <a:r>
              <a:rPr lang="en-US" dirty="0"/>
              <a:t>Modules</a:t>
            </a:r>
            <a:endParaRPr lang="en-IN" dirty="0"/>
          </a:p>
        </p:txBody>
      </p:sp>
      <p:sp>
        <p:nvSpPr>
          <p:cNvPr id="3" name="Content Placeholder 2">
            <a:extLst>
              <a:ext uri="{FF2B5EF4-FFF2-40B4-BE49-F238E27FC236}">
                <a16:creationId xmlns:a16="http://schemas.microsoft.com/office/drawing/2014/main" id="{45C1991F-0149-4642-B19F-6C4E1D43F59C}"/>
              </a:ext>
            </a:extLst>
          </p:cNvPr>
          <p:cNvSpPr>
            <a:spLocks noGrp="1"/>
          </p:cNvSpPr>
          <p:nvPr>
            <p:ph idx="1"/>
          </p:nvPr>
        </p:nvSpPr>
        <p:spPr/>
        <p:txBody>
          <a:bodyPr>
            <a:normAutofit/>
          </a:bodyPr>
          <a:lstStyle/>
          <a:p>
            <a:r>
              <a:rPr lang="en-US" sz="2800" dirty="0"/>
              <a:t>Visitor</a:t>
            </a:r>
          </a:p>
          <a:p>
            <a:pPr lvl="1"/>
            <a:r>
              <a:rPr lang="en-IN" sz="2600" dirty="0"/>
              <a:t>Register.</a:t>
            </a:r>
          </a:p>
          <a:p>
            <a:pPr lvl="1"/>
            <a:r>
              <a:rPr lang="en-IN" sz="2600" dirty="0"/>
              <a:t>View fleet.</a:t>
            </a:r>
          </a:p>
          <a:p>
            <a:pPr lvl="1"/>
            <a:r>
              <a:rPr lang="en-IN" sz="2600" dirty="0"/>
              <a:t>View Testimonials.</a:t>
            </a:r>
          </a:p>
          <a:p>
            <a:pPr lvl="1"/>
            <a:r>
              <a:rPr lang="en-IN" sz="2600" dirty="0"/>
              <a:t>Request inquiry.</a:t>
            </a:r>
          </a:p>
          <a:p>
            <a:pPr lvl="1"/>
            <a:endParaRPr lang="en-IN" sz="2600" dirty="0"/>
          </a:p>
        </p:txBody>
      </p:sp>
    </p:spTree>
    <p:extLst>
      <p:ext uri="{BB962C8B-B14F-4D97-AF65-F5344CB8AC3E}">
        <p14:creationId xmlns:p14="http://schemas.microsoft.com/office/powerpoint/2010/main" val="2932262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B846B-0734-4B0D-87E3-C98C81FC839C}"/>
              </a:ext>
            </a:extLst>
          </p:cNvPr>
          <p:cNvSpPr>
            <a:spLocks noGrp="1"/>
          </p:cNvSpPr>
          <p:nvPr>
            <p:ph type="title"/>
          </p:nvPr>
        </p:nvSpPr>
        <p:spPr/>
        <p:txBody>
          <a:bodyPr/>
          <a:lstStyle/>
          <a:p>
            <a:r>
              <a:rPr lang="en-US" dirty="0"/>
              <a:t>Technologies</a:t>
            </a:r>
            <a:endParaRPr lang="en-IN" dirty="0"/>
          </a:p>
        </p:txBody>
      </p:sp>
      <p:sp>
        <p:nvSpPr>
          <p:cNvPr id="3" name="Content Placeholder 2">
            <a:extLst>
              <a:ext uri="{FF2B5EF4-FFF2-40B4-BE49-F238E27FC236}">
                <a16:creationId xmlns:a16="http://schemas.microsoft.com/office/drawing/2014/main" id="{619DE089-F452-4C24-BBE6-A0628DE55A18}"/>
              </a:ext>
            </a:extLst>
          </p:cNvPr>
          <p:cNvSpPr>
            <a:spLocks noGrp="1"/>
          </p:cNvSpPr>
          <p:nvPr>
            <p:ph idx="1"/>
          </p:nvPr>
        </p:nvSpPr>
        <p:spPr/>
        <p:txBody>
          <a:bodyPr>
            <a:normAutofit/>
          </a:bodyPr>
          <a:lstStyle/>
          <a:p>
            <a:r>
              <a:rPr lang="en-US" sz="2800" dirty="0"/>
              <a:t>Front End  :	HTML, CSS, JavaScript</a:t>
            </a:r>
          </a:p>
          <a:p>
            <a:r>
              <a:rPr lang="en-US" sz="2800" dirty="0"/>
              <a:t>Back End   :	Django ( Python )</a:t>
            </a:r>
          </a:p>
          <a:p>
            <a:r>
              <a:rPr lang="en-US" sz="2800" dirty="0"/>
              <a:t>Database   :	MySQL</a:t>
            </a:r>
            <a:endParaRPr lang="en-IN" sz="2800" dirty="0"/>
          </a:p>
        </p:txBody>
      </p:sp>
    </p:spTree>
    <p:extLst>
      <p:ext uri="{BB962C8B-B14F-4D97-AF65-F5344CB8AC3E}">
        <p14:creationId xmlns:p14="http://schemas.microsoft.com/office/powerpoint/2010/main" val="1458093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D2DA-2B27-4BEA-933B-6EBF6FA350EC}"/>
              </a:ext>
            </a:extLst>
          </p:cNvPr>
          <p:cNvSpPr>
            <a:spLocks noGrp="1"/>
          </p:cNvSpPr>
          <p:nvPr>
            <p:ph type="title"/>
          </p:nvPr>
        </p:nvSpPr>
        <p:spPr/>
        <p:txBody>
          <a:bodyPr/>
          <a:lstStyle/>
          <a:p>
            <a:r>
              <a:rPr lang="en-US" dirty="0"/>
              <a:t>Assumptions</a:t>
            </a:r>
            <a:endParaRPr lang="en-IN" dirty="0"/>
          </a:p>
        </p:txBody>
      </p:sp>
      <p:sp>
        <p:nvSpPr>
          <p:cNvPr id="3" name="Content Placeholder 2">
            <a:extLst>
              <a:ext uri="{FF2B5EF4-FFF2-40B4-BE49-F238E27FC236}">
                <a16:creationId xmlns:a16="http://schemas.microsoft.com/office/drawing/2014/main" id="{3340F9D6-9EFF-4E01-87AF-25B16FD1EAFB}"/>
              </a:ext>
            </a:extLst>
          </p:cNvPr>
          <p:cNvSpPr>
            <a:spLocks noGrp="1"/>
          </p:cNvSpPr>
          <p:nvPr>
            <p:ph idx="1"/>
          </p:nvPr>
        </p:nvSpPr>
        <p:spPr/>
        <p:txBody>
          <a:bodyPr>
            <a:normAutofit/>
          </a:bodyPr>
          <a:lstStyle/>
          <a:p>
            <a:r>
              <a:rPr lang="en-US" sz="2600" dirty="0"/>
              <a:t>All group members have required skills.</a:t>
            </a:r>
          </a:p>
          <a:p>
            <a:r>
              <a:rPr lang="en-US" sz="2600" dirty="0"/>
              <a:t>All of the PC/Laptops are in good conditions.</a:t>
            </a:r>
          </a:p>
          <a:p>
            <a:r>
              <a:rPr lang="en-US" sz="2600" dirty="0"/>
              <a:t>All needed resources will be available.</a:t>
            </a:r>
          </a:p>
          <a:p>
            <a:r>
              <a:rPr lang="en-US" sz="2600" dirty="0"/>
              <a:t>Active internet connection is available to all members</a:t>
            </a:r>
          </a:p>
          <a:p>
            <a:endParaRPr lang="en-IN" sz="2600" dirty="0"/>
          </a:p>
        </p:txBody>
      </p:sp>
    </p:spTree>
    <p:extLst>
      <p:ext uri="{BB962C8B-B14F-4D97-AF65-F5344CB8AC3E}">
        <p14:creationId xmlns:p14="http://schemas.microsoft.com/office/powerpoint/2010/main" val="232582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D2DA-2B27-4BEA-933B-6EBF6FA350EC}"/>
              </a:ext>
            </a:extLst>
          </p:cNvPr>
          <p:cNvSpPr>
            <a:spLocks noGrp="1"/>
          </p:cNvSpPr>
          <p:nvPr>
            <p:ph type="title"/>
          </p:nvPr>
        </p:nvSpPr>
        <p:spPr/>
        <p:txBody>
          <a:bodyPr/>
          <a:lstStyle/>
          <a:p>
            <a:r>
              <a:rPr lang="en-US" dirty="0"/>
              <a:t>Constraints</a:t>
            </a:r>
            <a:endParaRPr lang="en-IN" dirty="0"/>
          </a:p>
        </p:txBody>
      </p:sp>
      <p:sp>
        <p:nvSpPr>
          <p:cNvPr id="3" name="Content Placeholder 2">
            <a:extLst>
              <a:ext uri="{FF2B5EF4-FFF2-40B4-BE49-F238E27FC236}">
                <a16:creationId xmlns:a16="http://schemas.microsoft.com/office/drawing/2014/main" id="{3340F9D6-9EFF-4E01-87AF-25B16FD1EAFB}"/>
              </a:ext>
            </a:extLst>
          </p:cNvPr>
          <p:cNvSpPr>
            <a:spLocks noGrp="1"/>
          </p:cNvSpPr>
          <p:nvPr>
            <p:ph idx="1"/>
          </p:nvPr>
        </p:nvSpPr>
        <p:spPr/>
        <p:txBody>
          <a:bodyPr>
            <a:normAutofit/>
          </a:bodyPr>
          <a:lstStyle/>
          <a:p>
            <a:r>
              <a:rPr lang="en-US" sz="2600" dirty="0"/>
              <a:t>Project needs to completed in the span of two months.</a:t>
            </a:r>
          </a:p>
          <a:p>
            <a:r>
              <a:rPr lang="en-US" sz="2600" dirty="0"/>
              <a:t>Group members need to learn Django.</a:t>
            </a:r>
          </a:p>
          <a:p>
            <a:r>
              <a:rPr lang="en-US" sz="2600" dirty="0"/>
              <a:t>We need to take references from websites as local business can’t be visited due to current ongoing pandemic situation.</a:t>
            </a:r>
          </a:p>
          <a:p>
            <a:endParaRPr lang="en-IN" sz="2600" dirty="0"/>
          </a:p>
        </p:txBody>
      </p:sp>
    </p:spTree>
    <p:extLst>
      <p:ext uri="{BB962C8B-B14F-4D97-AF65-F5344CB8AC3E}">
        <p14:creationId xmlns:p14="http://schemas.microsoft.com/office/powerpoint/2010/main" val="2459074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FE97-9783-44CB-AFDC-E7B5AFD516A7}"/>
              </a:ext>
            </a:extLst>
          </p:cNvPr>
          <p:cNvSpPr>
            <a:spLocks noGrp="1"/>
          </p:cNvSpPr>
          <p:nvPr>
            <p:ph type="title"/>
          </p:nvPr>
        </p:nvSpPr>
        <p:spPr/>
        <p:txBody>
          <a:bodyPr/>
          <a:lstStyle/>
          <a:p>
            <a:r>
              <a:rPr lang="en-US" dirty="0"/>
              <a:t>Advantages</a:t>
            </a:r>
            <a:endParaRPr lang="en-IN" dirty="0"/>
          </a:p>
        </p:txBody>
      </p:sp>
      <p:sp>
        <p:nvSpPr>
          <p:cNvPr id="3" name="Content Placeholder 2">
            <a:extLst>
              <a:ext uri="{FF2B5EF4-FFF2-40B4-BE49-F238E27FC236}">
                <a16:creationId xmlns:a16="http://schemas.microsoft.com/office/drawing/2014/main" id="{CC7E36B6-9171-4AA8-A0EF-A9CE27EE7CD7}"/>
              </a:ext>
            </a:extLst>
          </p:cNvPr>
          <p:cNvSpPr>
            <a:spLocks noGrp="1"/>
          </p:cNvSpPr>
          <p:nvPr>
            <p:ph idx="1"/>
          </p:nvPr>
        </p:nvSpPr>
        <p:spPr/>
        <p:txBody>
          <a:bodyPr>
            <a:normAutofit lnSpcReduction="10000"/>
          </a:bodyPr>
          <a:lstStyle/>
          <a:p>
            <a:r>
              <a:rPr lang="en-US" sz="2800" dirty="0">
                <a:latin typeface="Calibri (Body)"/>
              </a:rPr>
              <a:t>Automated System</a:t>
            </a:r>
          </a:p>
          <a:p>
            <a:r>
              <a:rPr lang="en-US" sz="2800" dirty="0">
                <a:latin typeface="Calibri (Body)"/>
              </a:rPr>
              <a:t>Saves time and cost</a:t>
            </a:r>
          </a:p>
          <a:p>
            <a:r>
              <a:rPr lang="en-US" sz="2800" dirty="0">
                <a:latin typeface="Calibri (Body)"/>
              </a:rPr>
              <a:t>The car rental system present instant support to the clients.</a:t>
            </a:r>
          </a:p>
          <a:p>
            <a:r>
              <a:rPr lang="en-US" sz="2800" dirty="0">
                <a:latin typeface="Calibri (Body)"/>
              </a:rPr>
              <a:t>The car rental system gives an easy booking facility for the clients.</a:t>
            </a:r>
          </a:p>
          <a:p>
            <a:r>
              <a:rPr lang="en-US" sz="2800" dirty="0">
                <a:latin typeface="Calibri (Body)"/>
              </a:rPr>
              <a:t>The receipts can be easily generated from the rental system.</a:t>
            </a:r>
          </a:p>
          <a:p>
            <a:r>
              <a:rPr lang="en-US" sz="2800" dirty="0">
                <a:latin typeface="Calibri (Body)"/>
              </a:rPr>
              <a:t>The clients can make advance payment online and bookings for the cars.</a:t>
            </a:r>
          </a:p>
        </p:txBody>
      </p:sp>
    </p:spTree>
    <p:extLst>
      <p:ext uri="{BB962C8B-B14F-4D97-AF65-F5344CB8AC3E}">
        <p14:creationId xmlns:p14="http://schemas.microsoft.com/office/powerpoint/2010/main" val="2343534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588C4-FDDD-4847-B4F9-159F95D3CBC9}"/>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54C4843A-D34A-4FE0-8167-52E7081C2121}"/>
              </a:ext>
            </a:extLst>
          </p:cNvPr>
          <p:cNvSpPr>
            <a:spLocks noGrp="1"/>
          </p:cNvSpPr>
          <p:nvPr>
            <p:ph idx="1"/>
          </p:nvPr>
        </p:nvSpPr>
        <p:spPr/>
        <p:txBody>
          <a:bodyPr>
            <a:normAutofit/>
          </a:bodyPr>
          <a:lstStyle/>
          <a:p>
            <a:r>
              <a:rPr lang="en-US" sz="2800" dirty="0"/>
              <a:t>Internet Connectivity</a:t>
            </a:r>
          </a:p>
          <a:p>
            <a:r>
              <a:rPr lang="en-US" sz="2800" dirty="0"/>
              <a:t>Limited Pickup &amp; Drop Points</a:t>
            </a:r>
          </a:p>
          <a:p>
            <a:r>
              <a:rPr lang="en-US" sz="2800" dirty="0"/>
              <a:t>GPS tracking</a:t>
            </a:r>
            <a:endParaRPr lang="en-IN" sz="2800" dirty="0"/>
          </a:p>
        </p:txBody>
      </p:sp>
    </p:spTree>
    <p:extLst>
      <p:ext uri="{BB962C8B-B14F-4D97-AF65-F5344CB8AC3E}">
        <p14:creationId xmlns:p14="http://schemas.microsoft.com/office/powerpoint/2010/main" val="572627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A0B0-8FFE-4099-B63D-DBEA60A61F70}"/>
              </a:ext>
            </a:extLst>
          </p:cNvPr>
          <p:cNvSpPr>
            <a:spLocks noGrp="1"/>
          </p:cNvSpPr>
          <p:nvPr>
            <p:ph type="title"/>
          </p:nvPr>
        </p:nvSpPr>
        <p:spPr/>
        <p:txBody>
          <a:bodyPr/>
          <a:lstStyle/>
          <a:p>
            <a:r>
              <a:rPr lang="en-US" dirty="0"/>
              <a:t>Requirement determination</a:t>
            </a:r>
            <a:endParaRPr lang="en-IN" dirty="0"/>
          </a:p>
        </p:txBody>
      </p:sp>
      <p:sp>
        <p:nvSpPr>
          <p:cNvPr id="3" name="Content Placeholder 2">
            <a:extLst>
              <a:ext uri="{FF2B5EF4-FFF2-40B4-BE49-F238E27FC236}">
                <a16:creationId xmlns:a16="http://schemas.microsoft.com/office/drawing/2014/main" id="{52203910-8238-4FFB-BD38-D533624DF7F0}"/>
              </a:ext>
            </a:extLst>
          </p:cNvPr>
          <p:cNvSpPr>
            <a:spLocks noGrp="1"/>
          </p:cNvSpPr>
          <p:nvPr>
            <p:ph idx="1"/>
          </p:nvPr>
        </p:nvSpPr>
        <p:spPr/>
        <p:txBody>
          <a:bodyPr>
            <a:normAutofit/>
          </a:bodyPr>
          <a:lstStyle/>
          <a:p>
            <a:r>
              <a:rPr lang="en-US" sz="2800" dirty="0"/>
              <a:t>The existing system that is manual, customers contact the company for booking. Customers submits identity document and pay security deposit and receipt is given to them for their booking. We decided to use Zoom Car as reference. Then our project team determined the system can be built with fulfilled requirements using Django framework.</a:t>
            </a:r>
            <a:endParaRPr lang="en-IN" sz="2800" dirty="0"/>
          </a:p>
        </p:txBody>
      </p:sp>
    </p:spTree>
    <p:extLst>
      <p:ext uri="{BB962C8B-B14F-4D97-AF65-F5344CB8AC3E}">
        <p14:creationId xmlns:p14="http://schemas.microsoft.com/office/powerpoint/2010/main" val="3052960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1569-0580-43AD-9CB0-50C94673FB39}"/>
              </a:ext>
            </a:extLst>
          </p:cNvPr>
          <p:cNvSpPr>
            <a:spLocks noGrp="1"/>
          </p:cNvSpPr>
          <p:nvPr>
            <p:ph type="title"/>
          </p:nvPr>
        </p:nvSpPr>
        <p:spPr>
          <a:xfrm>
            <a:off x="685801" y="609601"/>
            <a:ext cx="3337559" cy="1005840"/>
          </a:xfrm>
        </p:spPr>
        <p:txBody>
          <a:bodyPr/>
          <a:lstStyle/>
          <a:p>
            <a:r>
              <a:rPr lang="en-IN" dirty="0"/>
              <a:t>USE CASE</a:t>
            </a:r>
          </a:p>
        </p:txBody>
      </p:sp>
      <p:pic>
        <p:nvPicPr>
          <p:cNvPr id="4" name="Picture 3">
            <a:extLst>
              <a:ext uri="{FF2B5EF4-FFF2-40B4-BE49-F238E27FC236}">
                <a16:creationId xmlns:a16="http://schemas.microsoft.com/office/drawing/2014/main" id="{2733BE75-A38D-4459-BB31-4B867D850E61}"/>
              </a:ext>
            </a:extLst>
          </p:cNvPr>
          <p:cNvPicPr/>
          <p:nvPr/>
        </p:nvPicPr>
        <p:blipFill>
          <a:blip r:embed="rId2">
            <a:extLst>
              <a:ext uri="{28A0092B-C50C-407E-A947-70E740481C1C}">
                <a14:useLocalDpi xmlns:a14="http://schemas.microsoft.com/office/drawing/2010/main" val="0"/>
              </a:ext>
            </a:extLst>
          </a:blip>
          <a:stretch>
            <a:fillRect/>
          </a:stretch>
        </p:blipFill>
        <p:spPr>
          <a:xfrm>
            <a:off x="3755255" y="71022"/>
            <a:ext cx="7433570" cy="6715956"/>
          </a:xfrm>
          <a:prstGeom prst="rect">
            <a:avLst/>
          </a:prstGeom>
        </p:spPr>
      </p:pic>
    </p:spTree>
    <p:extLst>
      <p:ext uri="{BB962C8B-B14F-4D97-AF65-F5344CB8AC3E}">
        <p14:creationId xmlns:p14="http://schemas.microsoft.com/office/powerpoint/2010/main" val="374372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160A0A-020C-4EFF-B2E6-B2A7C4560B99}"/>
              </a:ext>
            </a:extLst>
          </p:cNvPr>
          <p:cNvSpPr>
            <a:spLocks noGrp="1"/>
          </p:cNvSpPr>
          <p:nvPr>
            <p:ph type="title"/>
          </p:nvPr>
        </p:nvSpPr>
        <p:spPr>
          <a:xfrm>
            <a:off x="251534" y="119850"/>
            <a:ext cx="3808520" cy="661137"/>
          </a:xfrm>
        </p:spPr>
        <p:txBody>
          <a:bodyPr/>
          <a:lstStyle/>
          <a:p>
            <a:r>
              <a:rPr lang="en-US" dirty="0"/>
              <a:t>ER DIAGRAM</a:t>
            </a:r>
            <a:endParaRPr lang="en-IN" dirty="0"/>
          </a:p>
        </p:txBody>
      </p:sp>
      <p:pic>
        <p:nvPicPr>
          <p:cNvPr id="2" name="Picture 1">
            <a:extLst>
              <a:ext uri="{FF2B5EF4-FFF2-40B4-BE49-F238E27FC236}">
                <a16:creationId xmlns:a16="http://schemas.microsoft.com/office/drawing/2014/main" id="{3120E1B7-94C7-475A-B0E1-69EED408DD2A}"/>
              </a:ext>
            </a:extLst>
          </p:cNvPr>
          <p:cNvPicPr>
            <a:picLocks noChangeAspect="1"/>
          </p:cNvPicPr>
          <p:nvPr/>
        </p:nvPicPr>
        <p:blipFill>
          <a:blip r:embed="rId2"/>
          <a:stretch>
            <a:fillRect/>
          </a:stretch>
        </p:blipFill>
        <p:spPr>
          <a:xfrm>
            <a:off x="2982897" y="331695"/>
            <a:ext cx="8871752" cy="6194610"/>
          </a:xfrm>
          <a:prstGeom prst="rect">
            <a:avLst/>
          </a:prstGeom>
        </p:spPr>
      </p:pic>
    </p:spTree>
    <p:extLst>
      <p:ext uri="{BB962C8B-B14F-4D97-AF65-F5344CB8AC3E}">
        <p14:creationId xmlns:p14="http://schemas.microsoft.com/office/powerpoint/2010/main" val="256405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6146-4713-481A-9337-2C4691ED7099}"/>
              </a:ext>
            </a:extLst>
          </p:cNvPr>
          <p:cNvSpPr>
            <a:spLocks noGrp="1"/>
          </p:cNvSpPr>
          <p:nvPr>
            <p:ph type="title"/>
          </p:nvPr>
        </p:nvSpPr>
        <p:spPr>
          <a:xfrm>
            <a:off x="0" y="0"/>
            <a:ext cx="10131425" cy="622852"/>
          </a:xfrm>
        </p:spPr>
        <p:txBody>
          <a:bodyPr>
            <a:normAutofit fontScale="90000"/>
          </a:bodyPr>
          <a:lstStyle/>
          <a:p>
            <a:r>
              <a:rPr lang="en-US" dirty="0"/>
              <a:t>CLASS DIAGRAM</a:t>
            </a:r>
            <a:endParaRPr lang="en-IN" dirty="0"/>
          </a:p>
        </p:txBody>
      </p:sp>
      <p:pic>
        <p:nvPicPr>
          <p:cNvPr id="5" name="Picture 4">
            <a:extLst>
              <a:ext uri="{FF2B5EF4-FFF2-40B4-BE49-F238E27FC236}">
                <a16:creationId xmlns:a16="http://schemas.microsoft.com/office/drawing/2014/main" id="{001C816B-D65A-4A2E-A73B-74AE329C3976}"/>
              </a:ext>
            </a:extLst>
          </p:cNvPr>
          <p:cNvPicPr/>
          <p:nvPr/>
        </p:nvPicPr>
        <p:blipFill>
          <a:blip r:embed="rId2">
            <a:extLst>
              <a:ext uri="{28A0092B-C50C-407E-A947-70E740481C1C}">
                <a14:useLocalDpi xmlns:a14="http://schemas.microsoft.com/office/drawing/2010/main" val="0"/>
              </a:ext>
            </a:extLst>
          </a:blip>
          <a:stretch>
            <a:fillRect/>
          </a:stretch>
        </p:blipFill>
        <p:spPr>
          <a:xfrm>
            <a:off x="3426781" y="195309"/>
            <a:ext cx="8534398" cy="6467382"/>
          </a:xfrm>
          <a:prstGeom prst="rect">
            <a:avLst/>
          </a:prstGeom>
        </p:spPr>
      </p:pic>
    </p:spTree>
    <p:extLst>
      <p:ext uri="{BB962C8B-B14F-4D97-AF65-F5344CB8AC3E}">
        <p14:creationId xmlns:p14="http://schemas.microsoft.com/office/powerpoint/2010/main" val="1292399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1995-4139-499E-BB99-A4BB82ECFB2E}"/>
              </a:ext>
            </a:extLst>
          </p:cNvPr>
          <p:cNvSpPr>
            <a:spLocks noGrp="1"/>
          </p:cNvSpPr>
          <p:nvPr>
            <p:ph type="title"/>
          </p:nvPr>
        </p:nvSpPr>
        <p:spPr/>
        <p:txBody>
          <a:bodyPr/>
          <a:lstStyle/>
          <a:p>
            <a:r>
              <a:rPr lang="en-US" dirty="0"/>
              <a:t>Group details</a:t>
            </a:r>
            <a:endParaRPr lang="en-IN" dirty="0"/>
          </a:p>
        </p:txBody>
      </p:sp>
      <p:sp>
        <p:nvSpPr>
          <p:cNvPr id="3" name="Content Placeholder 2">
            <a:extLst>
              <a:ext uri="{FF2B5EF4-FFF2-40B4-BE49-F238E27FC236}">
                <a16:creationId xmlns:a16="http://schemas.microsoft.com/office/drawing/2014/main" id="{78C9DC47-A332-41A0-966D-9C02FF84D7BA}"/>
              </a:ext>
            </a:extLst>
          </p:cNvPr>
          <p:cNvSpPr>
            <a:spLocks noGrp="1"/>
          </p:cNvSpPr>
          <p:nvPr>
            <p:ph idx="1"/>
          </p:nvPr>
        </p:nvSpPr>
        <p:spPr>
          <a:xfrm>
            <a:off x="685801" y="2142068"/>
            <a:ext cx="10131425" cy="3539642"/>
          </a:xfrm>
        </p:spPr>
        <p:txBody>
          <a:bodyPr>
            <a:normAutofit/>
          </a:bodyPr>
          <a:lstStyle/>
          <a:p>
            <a:r>
              <a:rPr lang="en-US" sz="2800" dirty="0"/>
              <a:t>Group No : 13</a:t>
            </a:r>
          </a:p>
          <a:p>
            <a:r>
              <a:rPr lang="en-US" sz="2800" dirty="0"/>
              <a:t>Members : B32 Mansuri Mohammed Sufyan</a:t>
            </a:r>
          </a:p>
          <a:p>
            <a:pPr marL="1828800" lvl="4" indent="0">
              <a:buNone/>
            </a:pPr>
            <a:r>
              <a:rPr lang="en-US" sz="2800" dirty="0"/>
              <a:t> B43 Patel Harshil</a:t>
            </a:r>
          </a:p>
          <a:p>
            <a:pPr marL="1828800" lvl="4" indent="0">
              <a:buNone/>
            </a:pPr>
            <a:r>
              <a:rPr lang="en-US" sz="2800" dirty="0"/>
              <a:t> B55 Shahu Dipak Kumar</a:t>
            </a:r>
          </a:p>
          <a:p>
            <a:r>
              <a:rPr lang="en-US" sz="2800" dirty="0"/>
              <a:t>Guide : Het Rachh</a:t>
            </a:r>
          </a:p>
          <a:p>
            <a:pPr marL="1828800" lvl="4" indent="0">
              <a:buNone/>
            </a:pPr>
            <a:endParaRPr lang="en-US" sz="2800" dirty="0"/>
          </a:p>
        </p:txBody>
      </p:sp>
    </p:spTree>
    <p:extLst>
      <p:ext uri="{BB962C8B-B14F-4D97-AF65-F5344CB8AC3E}">
        <p14:creationId xmlns:p14="http://schemas.microsoft.com/office/powerpoint/2010/main" val="101210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856F-11E2-4E9A-B0DC-DF3C7B64B1A6}"/>
              </a:ext>
            </a:extLst>
          </p:cNvPr>
          <p:cNvSpPr>
            <a:spLocks noGrp="1"/>
          </p:cNvSpPr>
          <p:nvPr>
            <p:ph type="title"/>
          </p:nvPr>
        </p:nvSpPr>
        <p:spPr>
          <a:xfrm>
            <a:off x="195308" y="168676"/>
            <a:ext cx="4110361" cy="675861"/>
          </a:xfrm>
        </p:spPr>
        <p:txBody>
          <a:bodyPr/>
          <a:lstStyle/>
          <a:p>
            <a:r>
              <a:rPr lang="en-US" dirty="0"/>
              <a:t>Activity Diagram</a:t>
            </a:r>
            <a:endParaRPr lang="en-IN" dirty="0"/>
          </a:p>
        </p:txBody>
      </p:sp>
      <p:pic>
        <p:nvPicPr>
          <p:cNvPr id="4" name="Picture 3">
            <a:extLst>
              <a:ext uri="{FF2B5EF4-FFF2-40B4-BE49-F238E27FC236}">
                <a16:creationId xmlns:a16="http://schemas.microsoft.com/office/drawing/2014/main" id="{A7EDAEBD-66C0-4279-934F-2889EB8D4938}"/>
              </a:ext>
            </a:extLst>
          </p:cNvPr>
          <p:cNvPicPr/>
          <p:nvPr/>
        </p:nvPicPr>
        <p:blipFill>
          <a:blip r:embed="rId2">
            <a:extLst>
              <a:ext uri="{28A0092B-C50C-407E-A947-70E740481C1C}">
                <a14:useLocalDpi xmlns:a14="http://schemas.microsoft.com/office/drawing/2010/main" val="0"/>
              </a:ext>
            </a:extLst>
          </a:blip>
          <a:stretch>
            <a:fillRect/>
          </a:stretch>
        </p:blipFill>
        <p:spPr>
          <a:xfrm>
            <a:off x="4714041" y="168676"/>
            <a:ext cx="7007440" cy="6520648"/>
          </a:xfrm>
          <a:prstGeom prst="rect">
            <a:avLst/>
          </a:prstGeom>
        </p:spPr>
      </p:pic>
    </p:spTree>
    <p:extLst>
      <p:ext uri="{BB962C8B-B14F-4D97-AF65-F5344CB8AC3E}">
        <p14:creationId xmlns:p14="http://schemas.microsoft.com/office/powerpoint/2010/main" val="3064861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BFA3-D34E-47BE-BAF0-80DAA27166DD}"/>
              </a:ext>
            </a:extLst>
          </p:cNvPr>
          <p:cNvSpPr>
            <a:spLocks noGrp="1"/>
          </p:cNvSpPr>
          <p:nvPr>
            <p:ph type="title"/>
          </p:nvPr>
        </p:nvSpPr>
        <p:spPr>
          <a:xfrm>
            <a:off x="0" y="2464905"/>
            <a:ext cx="10131425" cy="1456267"/>
          </a:xfrm>
        </p:spPr>
        <p:txBody>
          <a:bodyPr/>
          <a:lstStyle/>
          <a:p>
            <a:pPr algn="ctr"/>
            <a:r>
              <a:rPr lang="en-US" dirty="0" err="1"/>
              <a:t>SEquENCE</a:t>
            </a:r>
            <a:r>
              <a:rPr lang="en-US" dirty="0"/>
              <a:t> DIAGRAM</a:t>
            </a:r>
            <a:endParaRPr lang="en-IN" dirty="0"/>
          </a:p>
        </p:txBody>
      </p:sp>
    </p:spTree>
    <p:extLst>
      <p:ext uri="{BB962C8B-B14F-4D97-AF65-F5344CB8AC3E}">
        <p14:creationId xmlns:p14="http://schemas.microsoft.com/office/powerpoint/2010/main" val="2740235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0EA2D-15D9-4CCF-8678-3406C537B2F6}"/>
              </a:ext>
            </a:extLst>
          </p:cNvPr>
          <p:cNvSpPr>
            <a:spLocks noGrp="1"/>
          </p:cNvSpPr>
          <p:nvPr>
            <p:ph type="title"/>
          </p:nvPr>
        </p:nvSpPr>
        <p:spPr>
          <a:xfrm>
            <a:off x="266330" y="275208"/>
            <a:ext cx="3639845" cy="656947"/>
          </a:xfrm>
        </p:spPr>
        <p:txBody>
          <a:bodyPr>
            <a:normAutofit/>
          </a:bodyPr>
          <a:lstStyle/>
          <a:p>
            <a:r>
              <a:rPr lang="en-US" dirty="0"/>
              <a:t>REGISTRATION</a:t>
            </a:r>
            <a:endParaRPr lang="en-IN" dirty="0"/>
          </a:p>
        </p:txBody>
      </p:sp>
      <p:pic>
        <p:nvPicPr>
          <p:cNvPr id="5" name="Picture 4">
            <a:extLst>
              <a:ext uri="{FF2B5EF4-FFF2-40B4-BE49-F238E27FC236}">
                <a16:creationId xmlns:a16="http://schemas.microsoft.com/office/drawing/2014/main" id="{F92DD9EF-0C6A-475E-94E2-6DC28AE251BE}"/>
              </a:ext>
            </a:extLst>
          </p:cNvPr>
          <p:cNvPicPr/>
          <p:nvPr/>
        </p:nvPicPr>
        <p:blipFill>
          <a:blip r:embed="rId2">
            <a:extLst>
              <a:ext uri="{28A0092B-C50C-407E-A947-70E740481C1C}">
                <a14:useLocalDpi xmlns:a14="http://schemas.microsoft.com/office/drawing/2010/main" val="0"/>
              </a:ext>
            </a:extLst>
          </a:blip>
          <a:stretch>
            <a:fillRect/>
          </a:stretch>
        </p:blipFill>
        <p:spPr>
          <a:xfrm>
            <a:off x="1811046" y="932155"/>
            <a:ext cx="10114624" cy="5774922"/>
          </a:xfrm>
          <a:prstGeom prst="rect">
            <a:avLst/>
          </a:prstGeom>
        </p:spPr>
      </p:pic>
    </p:spTree>
    <p:extLst>
      <p:ext uri="{BB962C8B-B14F-4D97-AF65-F5344CB8AC3E}">
        <p14:creationId xmlns:p14="http://schemas.microsoft.com/office/powerpoint/2010/main" val="2860456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2A1F-9775-49DE-B009-8FC835B8D77C}"/>
              </a:ext>
            </a:extLst>
          </p:cNvPr>
          <p:cNvSpPr>
            <a:spLocks noGrp="1"/>
          </p:cNvSpPr>
          <p:nvPr>
            <p:ph type="title"/>
          </p:nvPr>
        </p:nvSpPr>
        <p:spPr>
          <a:xfrm>
            <a:off x="248574" y="132921"/>
            <a:ext cx="3355759" cy="781878"/>
          </a:xfrm>
        </p:spPr>
        <p:txBody>
          <a:bodyPr/>
          <a:lstStyle/>
          <a:p>
            <a:r>
              <a:rPr lang="en-US" dirty="0"/>
              <a:t>LOGIN</a:t>
            </a:r>
            <a:endParaRPr lang="en-IN" dirty="0"/>
          </a:p>
        </p:txBody>
      </p:sp>
      <p:pic>
        <p:nvPicPr>
          <p:cNvPr id="5" name="Picture 4">
            <a:extLst>
              <a:ext uri="{FF2B5EF4-FFF2-40B4-BE49-F238E27FC236}">
                <a16:creationId xmlns:a16="http://schemas.microsoft.com/office/drawing/2014/main" id="{350A290E-6C4C-4470-978F-3C39EE424CC3}"/>
              </a:ext>
            </a:extLst>
          </p:cNvPr>
          <p:cNvPicPr/>
          <p:nvPr/>
        </p:nvPicPr>
        <p:blipFill>
          <a:blip r:embed="rId2">
            <a:extLst>
              <a:ext uri="{28A0092B-C50C-407E-A947-70E740481C1C}">
                <a14:useLocalDpi xmlns:a14="http://schemas.microsoft.com/office/drawing/2010/main" val="0"/>
              </a:ext>
            </a:extLst>
          </a:blip>
          <a:stretch>
            <a:fillRect/>
          </a:stretch>
        </p:blipFill>
        <p:spPr>
          <a:xfrm>
            <a:off x="2104007" y="204186"/>
            <a:ext cx="9528700" cy="6449628"/>
          </a:xfrm>
          <a:prstGeom prst="rect">
            <a:avLst/>
          </a:prstGeom>
        </p:spPr>
      </p:pic>
    </p:spTree>
    <p:extLst>
      <p:ext uri="{BB962C8B-B14F-4D97-AF65-F5344CB8AC3E}">
        <p14:creationId xmlns:p14="http://schemas.microsoft.com/office/powerpoint/2010/main" val="778010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19C4E-E552-4358-AC61-6243AE4AECD7}"/>
              </a:ext>
            </a:extLst>
          </p:cNvPr>
          <p:cNvSpPr>
            <a:spLocks noGrp="1"/>
          </p:cNvSpPr>
          <p:nvPr>
            <p:ph type="title"/>
          </p:nvPr>
        </p:nvSpPr>
        <p:spPr>
          <a:xfrm>
            <a:off x="266330" y="269931"/>
            <a:ext cx="7226423" cy="631151"/>
          </a:xfrm>
        </p:spPr>
        <p:txBody>
          <a:bodyPr>
            <a:normAutofit fontScale="90000"/>
          </a:bodyPr>
          <a:lstStyle/>
          <a:p>
            <a:r>
              <a:rPr lang="en-US" dirty="0"/>
              <a:t>MANAGE</a:t>
            </a:r>
            <a:br>
              <a:rPr lang="en-US" dirty="0"/>
            </a:br>
            <a:r>
              <a:rPr lang="en-US" dirty="0"/>
              <a:t>	PROFILE</a:t>
            </a:r>
            <a:endParaRPr lang="en-IN" dirty="0"/>
          </a:p>
        </p:txBody>
      </p:sp>
      <p:pic>
        <p:nvPicPr>
          <p:cNvPr id="4" name="Picture 3">
            <a:extLst>
              <a:ext uri="{FF2B5EF4-FFF2-40B4-BE49-F238E27FC236}">
                <a16:creationId xmlns:a16="http://schemas.microsoft.com/office/drawing/2014/main" id="{096B8CCE-6A45-418A-9384-5188EAAA54BD}"/>
              </a:ext>
            </a:extLst>
          </p:cNvPr>
          <p:cNvPicPr/>
          <p:nvPr/>
        </p:nvPicPr>
        <p:blipFill>
          <a:blip r:embed="rId2">
            <a:extLst>
              <a:ext uri="{28A0092B-C50C-407E-A947-70E740481C1C}">
                <a14:useLocalDpi xmlns:a14="http://schemas.microsoft.com/office/drawing/2010/main" val="0"/>
              </a:ext>
            </a:extLst>
          </a:blip>
          <a:stretch>
            <a:fillRect/>
          </a:stretch>
        </p:blipFill>
        <p:spPr>
          <a:xfrm>
            <a:off x="2343705" y="523784"/>
            <a:ext cx="9209102" cy="5810432"/>
          </a:xfrm>
          <a:prstGeom prst="rect">
            <a:avLst/>
          </a:prstGeom>
        </p:spPr>
      </p:pic>
    </p:spTree>
    <p:extLst>
      <p:ext uri="{BB962C8B-B14F-4D97-AF65-F5344CB8AC3E}">
        <p14:creationId xmlns:p14="http://schemas.microsoft.com/office/powerpoint/2010/main" val="319472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A34D10D-DE1A-4677-BC5F-D171EF679F0D}"/>
              </a:ext>
            </a:extLst>
          </p:cNvPr>
          <p:cNvSpPr>
            <a:spLocks noGrp="1"/>
          </p:cNvSpPr>
          <p:nvPr>
            <p:ph type="title"/>
          </p:nvPr>
        </p:nvSpPr>
        <p:spPr>
          <a:xfrm>
            <a:off x="463859" y="0"/>
            <a:ext cx="2652203" cy="1236956"/>
          </a:xfrm>
        </p:spPr>
        <p:txBody>
          <a:bodyPr>
            <a:normAutofit/>
          </a:bodyPr>
          <a:lstStyle/>
          <a:p>
            <a:r>
              <a:rPr lang="en-US" dirty="0"/>
              <a:t>View car</a:t>
            </a:r>
            <a:endParaRPr lang="en-IN" dirty="0"/>
          </a:p>
        </p:txBody>
      </p:sp>
      <p:pic>
        <p:nvPicPr>
          <p:cNvPr id="4" name="Picture 3">
            <a:extLst>
              <a:ext uri="{FF2B5EF4-FFF2-40B4-BE49-F238E27FC236}">
                <a16:creationId xmlns:a16="http://schemas.microsoft.com/office/drawing/2014/main" id="{093C176D-A791-41D3-8FC1-56C4F3A80B00}"/>
              </a:ext>
            </a:extLst>
          </p:cNvPr>
          <p:cNvPicPr/>
          <p:nvPr/>
        </p:nvPicPr>
        <p:blipFill>
          <a:blip r:embed="rId2"/>
          <a:stretch>
            <a:fillRect/>
          </a:stretch>
        </p:blipFill>
        <p:spPr>
          <a:xfrm>
            <a:off x="2654424" y="204186"/>
            <a:ext cx="9191346" cy="6449628"/>
          </a:xfrm>
          <a:prstGeom prst="rect">
            <a:avLst/>
          </a:prstGeom>
        </p:spPr>
      </p:pic>
    </p:spTree>
    <p:extLst>
      <p:ext uri="{BB962C8B-B14F-4D97-AF65-F5344CB8AC3E}">
        <p14:creationId xmlns:p14="http://schemas.microsoft.com/office/powerpoint/2010/main" val="2708269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D4A45A-DD4A-4AA2-8C3F-4BFC3186FA5F}"/>
              </a:ext>
            </a:extLst>
          </p:cNvPr>
          <p:cNvSpPr txBox="1"/>
          <p:nvPr/>
        </p:nvSpPr>
        <p:spPr>
          <a:xfrm>
            <a:off x="446104" y="308043"/>
            <a:ext cx="6094520" cy="646331"/>
          </a:xfrm>
          <a:prstGeom prst="rect">
            <a:avLst/>
          </a:prstGeom>
          <a:noFill/>
        </p:spPr>
        <p:txBody>
          <a:bodyPr wrap="square">
            <a:spAutoFit/>
          </a:bodyPr>
          <a:lstStyle/>
          <a:p>
            <a:r>
              <a:rPr lang="en-US" sz="3600" dirty="0">
                <a:latin typeface="+mj-lt"/>
              </a:rPr>
              <a:t>Booking</a:t>
            </a:r>
            <a:endParaRPr lang="en-IN" sz="3600" dirty="0">
              <a:latin typeface="+mj-lt"/>
            </a:endParaRPr>
          </a:p>
        </p:txBody>
      </p:sp>
      <p:pic>
        <p:nvPicPr>
          <p:cNvPr id="5" name="Picture 4">
            <a:extLst>
              <a:ext uri="{FF2B5EF4-FFF2-40B4-BE49-F238E27FC236}">
                <a16:creationId xmlns:a16="http://schemas.microsoft.com/office/drawing/2014/main" id="{42A7B1B1-FD52-45A5-81FD-85F200D66B59}"/>
              </a:ext>
            </a:extLst>
          </p:cNvPr>
          <p:cNvPicPr/>
          <p:nvPr/>
        </p:nvPicPr>
        <p:blipFill>
          <a:blip r:embed="rId2">
            <a:extLst>
              <a:ext uri="{28A0092B-C50C-407E-A947-70E740481C1C}">
                <a14:useLocalDpi xmlns:a14="http://schemas.microsoft.com/office/drawing/2010/main" val="0"/>
              </a:ext>
            </a:extLst>
          </a:blip>
          <a:stretch>
            <a:fillRect/>
          </a:stretch>
        </p:blipFill>
        <p:spPr>
          <a:xfrm>
            <a:off x="2352583" y="523783"/>
            <a:ext cx="9049304" cy="5810434"/>
          </a:xfrm>
          <a:prstGeom prst="rect">
            <a:avLst/>
          </a:prstGeom>
        </p:spPr>
      </p:pic>
    </p:spTree>
    <p:extLst>
      <p:ext uri="{BB962C8B-B14F-4D97-AF65-F5344CB8AC3E}">
        <p14:creationId xmlns:p14="http://schemas.microsoft.com/office/powerpoint/2010/main" val="3285954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5648-84CC-4DF2-A3FC-E2708E9EEB8F}"/>
              </a:ext>
            </a:extLst>
          </p:cNvPr>
          <p:cNvSpPr>
            <a:spLocks noGrp="1"/>
          </p:cNvSpPr>
          <p:nvPr>
            <p:ph type="title"/>
          </p:nvPr>
        </p:nvSpPr>
        <p:spPr>
          <a:xfrm>
            <a:off x="266332" y="84338"/>
            <a:ext cx="3648722" cy="978195"/>
          </a:xfrm>
        </p:spPr>
        <p:txBody>
          <a:bodyPr/>
          <a:lstStyle/>
          <a:p>
            <a:r>
              <a:rPr lang="en-US" dirty="0"/>
              <a:t>make PAYMENT</a:t>
            </a:r>
            <a:endParaRPr lang="en-IN" dirty="0"/>
          </a:p>
        </p:txBody>
      </p:sp>
      <p:pic>
        <p:nvPicPr>
          <p:cNvPr id="4" name="Picture 3">
            <a:extLst>
              <a:ext uri="{FF2B5EF4-FFF2-40B4-BE49-F238E27FC236}">
                <a16:creationId xmlns:a16="http://schemas.microsoft.com/office/drawing/2014/main" id="{F8A35FC9-E063-4A91-828E-4B97A652CFD0}"/>
              </a:ext>
            </a:extLst>
          </p:cNvPr>
          <p:cNvPicPr>
            <a:picLocks noChangeAspect="1"/>
          </p:cNvPicPr>
          <p:nvPr/>
        </p:nvPicPr>
        <p:blipFill>
          <a:blip r:embed="rId2"/>
          <a:stretch>
            <a:fillRect/>
          </a:stretch>
        </p:blipFill>
        <p:spPr>
          <a:xfrm>
            <a:off x="815655" y="1062533"/>
            <a:ext cx="10560690" cy="5252276"/>
          </a:xfrm>
          <a:prstGeom prst="rect">
            <a:avLst/>
          </a:prstGeom>
        </p:spPr>
      </p:pic>
    </p:spTree>
    <p:extLst>
      <p:ext uri="{BB962C8B-B14F-4D97-AF65-F5344CB8AC3E}">
        <p14:creationId xmlns:p14="http://schemas.microsoft.com/office/powerpoint/2010/main" val="2638275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6F76-F100-44DD-A55E-492A9EA37842}"/>
              </a:ext>
            </a:extLst>
          </p:cNvPr>
          <p:cNvSpPr>
            <a:spLocks noGrp="1"/>
          </p:cNvSpPr>
          <p:nvPr>
            <p:ph type="title"/>
          </p:nvPr>
        </p:nvSpPr>
        <p:spPr>
          <a:xfrm>
            <a:off x="337351" y="128726"/>
            <a:ext cx="6906828" cy="744380"/>
          </a:xfrm>
        </p:spPr>
        <p:txBody>
          <a:bodyPr>
            <a:normAutofit fontScale="90000"/>
          </a:bodyPr>
          <a:lstStyle/>
          <a:p>
            <a:r>
              <a:rPr lang="en-US" dirty="0"/>
              <a:t>MANAGE </a:t>
            </a:r>
            <a:br>
              <a:rPr lang="en-US" dirty="0"/>
            </a:br>
            <a:r>
              <a:rPr lang="en-US" dirty="0"/>
              <a:t>	CAR</a:t>
            </a:r>
            <a:endParaRPr lang="en-IN" dirty="0"/>
          </a:p>
        </p:txBody>
      </p:sp>
      <p:pic>
        <p:nvPicPr>
          <p:cNvPr id="4" name="Picture 3">
            <a:extLst>
              <a:ext uri="{FF2B5EF4-FFF2-40B4-BE49-F238E27FC236}">
                <a16:creationId xmlns:a16="http://schemas.microsoft.com/office/drawing/2014/main" id="{150F87B8-4A56-4E27-9F96-B59AFE9E5EC1}"/>
              </a:ext>
            </a:extLst>
          </p:cNvPr>
          <p:cNvPicPr/>
          <p:nvPr/>
        </p:nvPicPr>
        <p:blipFill>
          <a:blip r:embed="rId2">
            <a:extLst>
              <a:ext uri="{28A0092B-C50C-407E-A947-70E740481C1C}">
                <a14:useLocalDpi xmlns:a14="http://schemas.microsoft.com/office/drawing/2010/main" val="0"/>
              </a:ext>
            </a:extLst>
          </a:blip>
          <a:stretch>
            <a:fillRect/>
          </a:stretch>
        </p:blipFill>
        <p:spPr>
          <a:xfrm>
            <a:off x="2746159" y="230819"/>
            <a:ext cx="8996040" cy="6396362"/>
          </a:xfrm>
          <a:prstGeom prst="rect">
            <a:avLst/>
          </a:prstGeom>
        </p:spPr>
      </p:pic>
    </p:spTree>
    <p:extLst>
      <p:ext uri="{BB962C8B-B14F-4D97-AF65-F5344CB8AC3E}">
        <p14:creationId xmlns:p14="http://schemas.microsoft.com/office/powerpoint/2010/main" val="1644080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4E2-D58C-498B-8C0E-593EF1F587D5}"/>
              </a:ext>
            </a:extLst>
          </p:cNvPr>
          <p:cNvSpPr>
            <a:spLocks noGrp="1"/>
          </p:cNvSpPr>
          <p:nvPr>
            <p:ph type="title"/>
          </p:nvPr>
        </p:nvSpPr>
        <p:spPr>
          <a:xfrm>
            <a:off x="232299" y="150921"/>
            <a:ext cx="3240350" cy="673100"/>
          </a:xfrm>
        </p:spPr>
        <p:txBody>
          <a:bodyPr/>
          <a:lstStyle/>
          <a:p>
            <a:r>
              <a:rPr lang="en-US" dirty="0"/>
              <a:t>TESTIMONIAL</a:t>
            </a:r>
            <a:endParaRPr lang="en-IN" dirty="0"/>
          </a:p>
        </p:txBody>
      </p:sp>
      <p:pic>
        <p:nvPicPr>
          <p:cNvPr id="6" name="Picture 5">
            <a:extLst>
              <a:ext uri="{FF2B5EF4-FFF2-40B4-BE49-F238E27FC236}">
                <a16:creationId xmlns:a16="http://schemas.microsoft.com/office/drawing/2014/main" id="{CD97EBF9-B075-4433-A091-5786008375D7}"/>
              </a:ext>
            </a:extLst>
          </p:cNvPr>
          <p:cNvPicPr>
            <a:picLocks noChangeAspect="1"/>
          </p:cNvPicPr>
          <p:nvPr/>
        </p:nvPicPr>
        <p:blipFill>
          <a:blip r:embed="rId2"/>
          <a:stretch>
            <a:fillRect/>
          </a:stretch>
        </p:blipFill>
        <p:spPr>
          <a:xfrm>
            <a:off x="170155" y="806266"/>
            <a:ext cx="11851689" cy="5905252"/>
          </a:xfrm>
          <a:prstGeom prst="rect">
            <a:avLst/>
          </a:prstGeom>
        </p:spPr>
      </p:pic>
    </p:spTree>
    <p:extLst>
      <p:ext uri="{BB962C8B-B14F-4D97-AF65-F5344CB8AC3E}">
        <p14:creationId xmlns:p14="http://schemas.microsoft.com/office/powerpoint/2010/main" val="307819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ECBD-FF9B-48A7-94D4-CE6F54AE2995}"/>
              </a:ext>
            </a:extLst>
          </p:cNvPr>
          <p:cNvSpPr>
            <a:spLocks noGrp="1"/>
          </p:cNvSpPr>
          <p:nvPr>
            <p:ph type="title"/>
          </p:nvPr>
        </p:nvSpPr>
        <p:spPr/>
        <p:txBody>
          <a:bodyPr/>
          <a:lstStyle/>
          <a:p>
            <a:r>
              <a:rPr lang="en-US" dirty="0"/>
              <a:t>definition</a:t>
            </a:r>
            <a:endParaRPr lang="en-IN" dirty="0"/>
          </a:p>
        </p:txBody>
      </p:sp>
      <p:sp>
        <p:nvSpPr>
          <p:cNvPr id="3" name="Content Placeholder 2">
            <a:extLst>
              <a:ext uri="{FF2B5EF4-FFF2-40B4-BE49-F238E27FC236}">
                <a16:creationId xmlns:a16="http://schemas.microsoft.com/office/drawing/2014/main" id="{C2491E4D-E17B-47C2-9FDE-8C8388F54928}"/>
              </a:ext>
            </a:extLst>
          </p:cNvPr>
          <p:cNvSpPr>
            <a:spLocks noGrp="1"/>
          </p:cNvSpPr>
          <p:nvPr>
            <p:ph idx="1"/>
          </p:nvPr>
        </p:nvSpPr>
        <p:spPr/>
        <p:txBody>
          <a:bodyPr>
            <a:normAutofit/>
          </a:bodyPr>
          <a:lstStyle/>
          <a:p>
            <a:pPr algn="l"/>
            <a:r>
              <a:rPr lang="en-US" sz="2800" dirty="0"/>
              <a:t>Car rental system allows individuals to book a self-drive rental car by the day, week, or month. It seamlessly integrates into any platform as it is a web app. Our service enables users to rent cars for traveling in the city or outstation.</a:t>
            </a:r>
            <a:endParaRPr lang="en-IN" sz="2800" dirty="0"/>
          </a:p>
        </p:txBody>
      </p:sp>
    </p:spTree>
    <p:extLst>
      <p:ext uri="{BB962C8B-B14F-4D97-AF65-F5344CB8AC3E}">
        <p14:creationId xmlns:p14="http://schemas.microsoft.com/office/powerpoint/2010/main" val="2656944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926E-C326-44A3-8A38-E5AD4121D4C7}"/>
              </a:ext>
            </a:extLst>
          </p:cNvPr>
          <p:cNvSpPr>
            <a:spLocks noGrp="1"/>
          </p:cNvSpPr>
          <p:nvPr>
            <p:ph type="title"/>
          </p:nvPr>
        </p:nvSpPr>
        <p:spPr>
          <a:xfrm>
            <a:off x="3704208" y="2234214"/>
            <a:ext cx="4108141" cy="1456267"/>
          </a:xfrm>
        </p:spPr>
        <p:txBody>
          <a:bodyPr/>
          <a:lstStyle/>
          <a:p>
            <a:r>
              <a:rPr lang="en-US" dirty="0"/>
              <a:t>Data dictionary</a:t>
            </a:r>
            <a:endParaRPr lang="en-IN" dirty="0"/>
          </a:p>
        </p:txBody>
      </p:sp>
    </p:spTree>
    <p:extLst>
      <p:ext uri="{BB962C8B-B14F-4D97-AF65-F5344CB8AC3E}">
        <p14:creationId xmlns:p14="http://schemas.microsoft.com/office/powerpoint/2010/main" val="2284612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848E-0D19-4DC1-8063-61802329348C}"/>
              </a:ext>
            </a:extLst>
          </p:cNvPr>
          <p:cNvSpPr>
            <a:spLocks noGrp="1"/>
          </p:cNvSpPr>
          <p:nvPr>
            <p:ph type="title"/>
          </p:nvPr>
        </p:nvSpPr>
        <p:spPr>
          <a:xfrm>
            <a:off x="296120" y="282026"/>
            <a:ext cx="1889760" cy="516835"/>
          </a:xfrm>
        </p:spPr>
        <p:txBody>
          <a:bodyPr>
            <a:noAutofit/>
          </a:bodyPr>
          <a:lstStyle/>
          <a:p>
            <a:pPr marL="457200" indent="-457200">
              <a:buFont typeface="Arial" panose="020B0604020202020204" pitchFamily="34" charset="0"/>
              <a:buChar char="•"/>
            </a:pPr>
            <a:r>
              <a:rPr lang="en-US" sz="2800" dirty="0">
                <a:latin typeface="+mn-lt"/>
              </a:rPr>
              <a:t>USER</a:t>
            </a:r>
            <a:endParaRPr lang="en-IN" sz="2800" dirty="0">
              <a:latin typeface="+mn-lt"/>
            </a:endParaRPr>
          </a:p>
        </p:txBody>
      </p:sp>
      <p:graphicFrame>
        <p:nvGraphicFramePr>
          <p:cNvPr id="3" name="Table 3">
            <a:extLst>
              <a:ext uri="{FF2B5EF4-FFF2-40B4-BE49-F238E27FC236}">
                <a16:creationId xmlns:a16="http://schemas.microsoft.com/office/drawing/2014/main" id="{1B2865AB-3274-43C7-993A-0FCDCA9FFF0E}"/>
              </a:ext>
            </a:extLst>
          </p:cNvPr>
          <p:cNvGraphicFramePr>
            <a:graphicFrameLocks noGrp="1"/>
          </p:cNvGraphicFramePr>
          <p:nvPr>
            <p:extLst>
              <p:ext uri="{D42A27DB-BD31-4B8C-83A1-F6EECF244321}">
                <p14:modId xmlns:p14="http://schemas.microsoft.com/office/powerpoint/2010/main" val="1126611409"/>
              </p:ext>
            </p:extLst>
          </p:nvPr>
        </p:nvGraphicFramePr>
        <p:xfrm>
          <a:off x="497149" y="798861"/>
          <a:ext cx="11319030" cy="6016796"/>
        </p:xfrm>
        <a:graphic>
          <a:graphicData uri="http://schemas.openxmlformats.org/drawingml/2006/table">
            <a:tbl>
              <a:tblPr firstRow="1" bandRow="1">
                <a:tableStyleId>{5C22544A-7EE6-4342-B048-85BDC9FD1C3A}</a:tableStyleId>
              </a:tblPr>
              <a:tblGrid>
                <a:gridCol w="2263806">
                  <a:extLst>
                    <a:ext uri="{9D8B030D-6E8A-4147-A177-3AD203B41FA5}">
                      <a16:colId xmlns:a16="http://schemas.microsoft.com/office/drawing/2014/main" val="1078098323"/>
                    </a:ext>
                  </a:extLst>
                </a:gridCol>
                <a:gridCol w="2263806">
                  <a:extLst>
                    <a:ext uri="{9D8B030D-6E8A-4147-A177-3AD203B41FA5}">
                      <a16:colId xmlns:a16="http://schemas.microsoft.com/office/drawing/2014/main" val="2307247165"/>
                    </a:ext>
                  </a:extLst>
                </a:gridCol>
                <a:gridCol w="2263806">
                  <a:extLst>
                    <a:ext uri="{9D8B030D-6E8A-4147-A177-3AD203B41FA5}">
                      <a16:colId xmlns:a16="http://schemas.microsoft.com/office/drawing/2014/main" val="282483632"/>
                    </a:ext>
                  </a:extLst>
                </a:gridCol>
                <a:gridCol w="2263806">
                  <a:extLst>
                    <a:ext uri="{9D8B030D-6E8A-4147-A177-3AD203B41FA5}">
                      <a16:colId xmlns:a16="http://schemas.microsoft.com/office/drawing/2014/main" val="1150160903"/>
                    </a:ext>
                  </a:extLst>
                </a:gridCol>
                <a:gridCol w="2263806">
                  <a:extLst>
                    <a:ext uri="{9D8B030D-6E8A-4147-A177-3AD203B41FA5}">
                      <a16:colId xmlns:a16="http://schemas.microsoft.com/office/drawing/2014/main" val="2144818028"/>
                    </a:ext>
                  </a:extLst>
                </a:gridCol>
              </a:tblGrid>
              <a:tr h="376082">
                <a:tc>
                  <a:txBody>
                    <a:bodyPr/>
                    <a:lstStyle/>
                    <a:p>
                      <a:pPr algn="ctr">
                        <a:lnSpc>
                          <a:spcPct val="115000"/>
                        </a:lnSpc>
                      </a:pPr>
                      <a:r>
                        <a:rPr lang="en-GB" sz="1600" b="1">
                          <a:solidFill>
                            <a:schemeClr val="tx2"/>
                          </a:solidFill>
                          <a:effectLst/>
                          <a:latin typeface="+mn-lt"/>
                          <a:ea typeface="Arial" panose="020B0604020202020204" pitchFamily="34" charset="0"/>
                        </a:rPr>
                        <a:t>Column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Type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Constraints</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Desciption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Sample Data</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442319229"/>
                  </a:ext>
                </a:extLst>
              </a:tr>
              <a:tr h="555987">
                <a:tc>
                  <a:txBody>
                    <a:bodyPr/>
                    <a:lstStyle/>
                    <a:p>
                      <a:pPr algn="ctr">
                        <a:lnSpc>
                          <a:spcPct val="115000"/>
                        </a:lnSpc>
                      </a:pPr>
                      <a:r>
                        <a:rPr lang="en-US" sz="1600" kern="1200">
                          <a:solidFill>
                            <a:schemeClr val="tx2"/>
                          </a:solidFill>
                          <a:effectLst/>
                          <a:latin typeface="+mn-lt"/>
                          <a:ea typeface="Arial" panose="020B0604020202020204" pitchFamily="34" charset="0"/>
                        </a:rPr>
                        <a:t>UserId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BIGINT(15)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PIMARY KEY</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Id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1</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083042490"/>
                  </a:ext>
                </a:extLst>
              </a:tr>
              <a:tr h="891162">
                <a:tc>
                  <a:txBody>
                    <a:bodyPr/>
                    <a:lstStyle/>
                    <a:p>
                      <a:pPr algn="ctr">
                        <a:lnSpc>
                          <a:spcPct val="115000"/>
                        </a:lnSpc>
                      </a:pPr>
                      <a:r>
                        <a:rPr lang="en-GB" sz="1600" kern="1200">
                          <a:solidFill>
                            <a:schemeClr val="tx2"/>
                          </a:solidFill>
                          <a:effectLst/>
                          <a:latin typeface="+mn-lt"/>
                          <a:ea typeface="Arial" panose="020B0604020202020204" pitchFamily="34" charset="0"/>
                        </a:rPr>
                        <a:t>IsAdmin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TINYINT(1)</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Role of user</a:t>
                      </a:r>
                      <a:endParaRPr lang="en-IN" sz="1600">
                        <a:solidFill>
                          <a:schemeClr val="tx2"/>
                        </a:solidFill>
                        <a:effectLst/>
                        <a:latin typeface="+mn-lt"/>
                        <a:ea typeface="Arial" panose="020B0604020202020204" pitchFamily="34" charset="0"/>
                      </a:endParaRPr>
                    </a:p>
                    <a:p>
                      <a:pPr algn="ctr">
                        <a:lnSpc>
                          <a:spcPct val="115000"/>
                        </a:lnSpc>
                      </a:pPr>
                      <a:r>
                        <a:rPr lang="en-GB" sz="1600" kern="1200">
                          <a:solidFill>
                            <a:schemeClr val="tx2"/>
                          </a:solidFill>
                          <a:effectLst/>
                          <a:latin typeface="+mn-lt"/>
                          <a:ea typeface="Arial" panose="020B0604020202020204" pitchFamily="34" charset="0"/>
                        </a:rPr>
                        <a:t>0: Admin, 1: Not Admin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1</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836491289"/>
                  </a:ext>
                </a:extLst>
              </a:tr>
              <a:tr h="645864">
                <a:tc>
                  <a:txBody>
                    <a:bodyPr/>
                    <a:lstStyle/>
                    <a:p>
                      <a:pPr algn="ctr">
                        <a:lnSpc>
                          <a:spcPct val="115000"/>
                        </a:lnSpc>
                      </a:pPr>
                      <a:r>
                        <a:rPr lang="en-US" sz="1600" kern="1200">
                          <a:solidFill>
                            <a:schemeClr val="tx2"/>
                          </a:solidFill>
                          <a:effectLst/>
                          <a:latin typeface="+mn-lt"/>
                          <a:ea typeface="Arial" panose="020B0604020202020204" pitchFamily="34" charset="0"/>
                        </a:rPr>
                        <a:t>UserName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VARCHAR(45)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p>
                      <a:pPr algn="ctr">
                        <a:lnSpc>
                          <a:spcPct val="115000"/>
                        </a:lnSpc>
                      </a:pPr>
                      <a:r>
                        <a:rPr lang="en-US" sz="1600" kern="1200">
                          <a:solidFill>
                            <a:schemeClr val="tx2"/>
                          </a:solidFill>
                          <a:effectLst/>
                          <a:latin typeface="+mn-lt"/>
                          <a:ea typeface="Arial" panose="020B0604020202020204" pitchFamily="34" charset="0"/>
                        </a:rPr>
                        <a:t>UNIQUE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Website Name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dipakShahu</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662500782"/>
                  </a:ext>
                </a:extLst>
              </a:tr>
              <a:tr h="555987">
                <a:tc>
                  <a:txBody>
                    <a:bodyPr/>
                    <a:lstStyle/>
                    <a:p>
                      <a:pPr algn="ctr">
                        <a:lnSpc>
                          <a:spcPct val="115000"/>
                        </a:lnSpc>
                      </a:pPr>
                      <a:r>
                        <a:rPr lang="en-GB" sz="1600" kern="1200">
                          <a:solidFill>
                            <a:schemeClr val="tx2"/>
                          </a:solidFill>
                          <a:effectLst/>
                          <a:latin typeface="+mn-lt"/>
                          <a:ea typeface="Arial" panose="020B0604020202020204" pitchFamily="34" charset="0"/>
                        </a:rPr>
                        <a:t>FirstName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VARCHAR(45)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Name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Dipak</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439740028"/>
                  </a:ext>
                </a:extLst>
              </a:tr>
              <a:tr h="555987">
                <a:tc>
                  <a:txBody>
                    <a:bodyPr/>
                    <a:lstStyle/>
                    <a:p>
                      <a:pPr algn="ctr">
                        <a:lnSpc>
                          <a:spcPct val="115000"/>
                        </a:lnSpc>
                      </a:pPr>
                      <a:r>
                        <a:rPr lang="en-GB" sz="1600" kern="1200">
                          <a:solidFill>
                            <a:schemeClr val="tx2"/>
                          </a:solidFill>
                          <a:effectLst/>
                          <a:latin typeface="+mn-lt"/>
                          <a:ea typeface="Arial" panose="020B0604020202020204" pitchFamily="34" charset="0"/>
                        </a:rPr>
                        <a:t>LastName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VARCHAR(45)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Last name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Shahu</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353920825"/>
                  </a:ext>
                </a:extLst>
              </a:tr>
              <a:tr h="645864">
                <a:tc>
                  <a:txBody>
                    <a:bodyPr/>
                    <a:lstStyle/>
                    <a:p>
                      <a:pPr algn="ctr">
                        <a:lnSpc>
                          <a:spcPct val="115000"/>
                        </a:lnSpc>
                      </a:pPr>
                      <a:r>
                        <a:rPr lang="en-US" sz="1600" kern="1200">
                          <a:solidFill>
                            <a:schemeClr val="tx2"/>
                          </a:solidFill>
                          <a:effectLst/>
                          <a:latin typeface="+mn-lt"/>
                          <a:ea typeface="Arial" panose="020B0604020202020204" pitchFamily="34" charset="0"/>
                        </a:rPr>
                        <a:t>Email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VARCHAR(320)</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p>
                      <a:pPr algn="ctr">
                        <a:lnSpc>
                          <a:spcPct val="115000"/>
                        </a:lnSpc>
                      </a:pPr>
                      <a:r>
                        <a:rPr lang="en-US" sz="1600" kern="1200">
                          <a:solidFill>
                            <a:schemeClr val="tx2"/>
                          </a:solidFill>
                          <a:effectLst/>
                          <a:latin typeface="+mn-lt"/>
                          <a:ea typeface="Arial" panose="020B0604020202020204" pitchFamily="34" charset="0"/>
                        </a:rPr>
                        <a:t>UNIQUE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Email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u="sng" kern="1200">
                          <a:solidFill>
                            <a:schemeClr val="tx2"/>
                          </a:solidFill>
                          <a:effectLst/>
                          <a:latin typeface="+mn-lt"/>
                          <a:ea typeface="Arial" panose="020B0604020202020204" pitchFamily="34" charset="0"/>
                          <a:hlinkClick r:id="rId2">
                            <a:extLst>
                              <a:ext uri="{A12FA001-AC4F-418D-AE19-62706E023703}">
                                <ahyp:hlinkClr xmlns:ahyp="http://schemas.microsoft.com/office/drawing/2018/hyperlinkcolor" val="tx"/>
                              </a:ext>
                            </a:extLst>
                          </a:hlinkClick>
                        </a:rPr>
                        <a:t>ds@gmail.com</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417119550"/>
                  </a:ext>
                </a:extLst>
              </a:tr>
              <a:tr h="555987">
                <a:tc>
                  <a:txBody>
                    <a:bodyPr/>
                    <a:lstStyle/>
                    <a:p>
                      <a:pPr algn="ctr">
                        <a:lnSpc>
                          <a:spcPct val="115000"/>
                        </a:lnSpc>
                      </a:pPr>
                      <a:r>
                        <a:rPr lang="en-US" sz="1600" kern="1200">
                          <a:solidFill>
                            <a:schemeClr val="tx2"/>
                          </a:solidFill>
                          <a:effectLst/>
                          <a:latin typeface="+mn-lt"/>
                          <a:ea typeface="Arial" panose="020B0604020202020204" pitchFamily="34" charset="0"/>
                        </a:rPr>
                        <a:t>MobileNo</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VARCHAR(13)</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UNIQUE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Mobile no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a:solidFill>
                            <a:schemeClr val="tx2"/>
                          </a:solidFill>
                          <a:effectLst/>
                          <a:latin typeface="+mn-lt"/>
                          <a:ea typeface="Arial" panose="020B0604020202020204" pitchFamily="34" charset="0"/>
                        </a:rPr>
                        <a:t>+917926199912</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188394943"/>
                  </a:ext>
                </a:extLst>
              </a:tr>
              <a:tr h="623814">
                <a:tc>
                  <a:txBody>
                    <a:bodyPr/>
                    <a:lstStyle/>
                    <a:p>
                      <a:pPr algn="ctr">
                        <a:lnSpc>
                          <a:spcPct val="115000"/>
                        </a:lnSpc>
                      </a:pPr>
                      <a:r>
                        <a:rPr lang="en-US" sz="1600" kern="1200">
                          <a:solidFill>
                            <a:schemeClr val="tx2"/>
                          </a:solidFill>
                          <a:effectLst/>
                          <a:latin typeface="+mn-lt"/>
                          <a:ea typeface="Arial" panose="020B0604020202020204" pitchFamily="34" charset="0"/>
                        </a:rPr>
                        <a:t>Password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VARCHAR(120)</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Password of user account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a:solidFill>
                            <a:schemeClr val="tx2"/>
                          </a:solidFill>
                          <a:effectLst/>
                          <a:latin typeface="+mn-lt"/>
                          <a:ea typeface="Arial" panose="020B0604020202020204" pitchFamily="34" charset="0"/>
                          <a:cs typeface="Arial" panose="020B0604020202020204" pitchFamily="34" charset="0"/>
                        </a:rPr>
                        <a:t>pbkdf2_sha256$260000…</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4095483928"/>
                  </a:ext>
                </a:extLst>
              </a:tr>
              <a:tr h="523680">
                <a:tc>
                  <a:txBody>
                    <a:bodyPr/>
                    <a:lstStyle/>
                    <a:p>
                      <a:pPr algn="ctr">
                        <a:lnSpc>
                          <a:spcPct val="115000"/>
                        </a:lnSpc>
                      </a:pPr>
                      <a:r>
                        <a:rPr lang="en-US" sz="1600" kern="1200">
                          <a:solidFill>
                            <a:schemeClr val="tx2"/>
                          </a:solidFill>
                          <a:effectLst/>
                          <a:latin typeface="+mn-lt"/>
                          <a:ea typeface="Arial" panose="020B0604020202020204" pitchFamily="34" charset="0"/>
                        </a:rPr>
                        <a:t>Address</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LONGTEXT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Address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dirty="0">
                          <a:solidFill>
                            <a:schemeClr val="tx2"/>
                          </a:solidFill>
                          <a:effectLst/>
                          <a:latin typeface="+mn-lt"/>
                          <a:ea typeface="Arial" panose="020B0604020202020204" pitchFamily="34" charset="0"/>
                        </a:rPr>
                        <a:t>B/20, </a:t>
                      </a:r>
                      <a:r>
                        <a:rPr lang="en-US" sz="1600" kern="1200" dirty="0" err="1">
                          <a:solidFill>
                            <a:schemeClr val="tx2"/>
                          </a:solidFill>
                          <a:effectLst/>
                          <a:latin typeface="+mn-lt"/>
                          <a:ea typeface="Arial" panose="020B0604020202020204" pitchFamily="34" charset="0"/>
                        </a:rPr>
                        <a:t>Gota</a:t>
                      </a:r>
                      <a:r>
                        <a:rPr lang="en-US" sz="1600" kern="1200" dirty="0">
                          <a:solidFill>
                            <a:schemeClr val="tx2"/>
                          </a:solidFill>
                          <a:effectLst/>
                          <a:latin typeface="+mn-lt"/>
                          <a:ea typeface="Arial" panose="020B0604020202020204" pitchFamily="34" charset="0"/>
                        </a:rPr>
                        <a:t>, Ahmedabad, Gujarat</a:t>
                      </a:r>
                      <a:endParaRPr lang="en-IN" sz="1600" dirty="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990417944"/>
                  </a:ext>
                </a:extLst>
              </a:tr>
            </a:tbl>
          </a:graphicData>
        </a:graphic>
      </p:graphicFrame>
    </p:spTree>
    <p:extLst>
      <p:ext uri="{BB962C8B-B14F-4D97-AF65-F5344CB8AC3E}">
        <p14:creationId xmlns:p14="http://schemas.microsoft.com/office/powerpoint/2010/main" val="1893393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4FEC-9BB8-4DBB-851B-85F13D22BD99}"/>
              </a:ext>
            </a:extLst>
          </p:cNvPr>
          <p:cNvSpPr>
            <a:spLocks noGrp="1"/>
          </p:cNvSpPr>
          <p:nvPr>
            <p:ph type="title"/>
          </p:nvPr>
        </p:nvSpPr>
        <p:spPr>
          <a:xfrm>
            <a:off x="685801" y="236739"/>
            <a:ext cx="10131425" cy="450574"/>
          </a:xfrm>
        </p:spPr>
        <p:txBody>
          <a:bodyPr>
            <a:normAutofit fontScale="90000"/>
          </a:bodyPr>
          <a:lstStyle/>
          <a:p>
            <a:r>
              <a:rPr lang="en-US" dirty="0"/>
              <a:t>BOOKING</a:t>
            </a:r>
            <a:endParaRPr lang="en-IN" dirty="0"/>
          </a:p>
        </p:txBody>
      </p:sp>
      <p:graphicFrame>
        <p:nvGraphicFramePr>
          <p:cNvPr id="3" name="Table 3">
            <a:extLst>
              <a:ext uri="{FF2B5EF4-FFF2-40B4-BE49-F238E27FC236}">
                <a16:creationId xmlns:a16="http://schemas.microsoft.com/office/drawing/2014/main" id="{575A5B91-5CD0-49C6-9DDD-C1297CDB483E}"/>
              </a:ext>
            </a:extLst>
          </p:cNvPr>
          <p:cNvGraphicFramePr>
            <a:graphicFrameLocks noGrp="1"/>
          </p:cNvGraphicFramePr>
          <p:nvPr>
            <p:extLst>
              <p:ext uri="{D42A27DB-BD31-4B8C-83A1-F6EECF244321}">
                <p14:modId xmlns:p14="http://schemas.microsoft.com/office/powerpoint/2010/main" val="368277656"/>
              </p:ext>
            </p:extLst>
          </p:nvPr>
        </p:nvGraphicFramePr>
        <p:xfrm>
          <a:off x="685801" y="754602"/>
          <a:ext cx="10914539" cy="6001307"/>
        </p:xfrm>
        <a:graphic>
          <a:graphicData uri="http://schemas.openxmlformats.org/drawingml/2006/table">
            <a:tbl>
              <a:tblPr firstRow="1" bandRow="1">
                <a:tableStyleId>{5C22544A-7EE6-4342-B048-85BDC9FD1C3A}</a:tableStyleId>
              </a:tblPr>
              <a:tblGrid>
                <a:gridCol w="2391424">
                  <a:extLst>
                    <a:ext uri="{9D8B030D-6E8A-4147-A177-3AD203B41FA5}">
                      <a16:colId xmlns:a16="http://schemas.microsoft.com/office/drawing/2014/main" val="1654575774"/>
                    </a:ext>
                  </a:extLst>
                </a:gridCol>
                <a:gridCol w="1974391">
                  <a:extLst>
                    <a:ext uri="{9D8B030D-6E8A-4147-A177-3AD203B41FA5}">
                      <a16:colId xmlns:a16="http://schemas.microsoft.com/office/drawing/2014/main" val="2770891208"/>
                    </a:ext>
                  </a:extLst>
                </a:gridCol>
                <a:gridCol w="2182908">
                  <a:extLst>
                    <a:ext uri="{9D8B030D-6E8A-4147-A177-3AD203B41FA5}">
                      <a16:colId xmlns:a16="http://schemas.microsoft.com/office/drawing/2014/main" val="4158786746"/>
                    </a:ext>
                  </a:extLst>
                </a:gridCol>
                <a:gridCol w="2182908">
                  <a:extLst>
                    <a:ext uri="{9D8B030D-6E8A-4147-A177-3AD203B41FA5}">
                      <a16:colId xmlns:a16="http://schemas.microsoft.com/office/drawing/2014/main" val="3896072737"/>
                    </a:ext>
                  </a:extLst>
                </a:gridCol>
                <a:gridCol w="2182908">
                  <a:extLst>
                    <a:ext uri="{9D8B030D-6E8A-4147-A177-3AD203B41FA5}">
                      <a16:colId xmlns:a16="http://schemas.microsoft.com/office/drawing/2014/main" val="94107287"/>
                    </a:ext>
                  </a:extLst>
                </a:gridCol>
              </a:tblGrid>
              <a:tr h="675528">
                <a:tc>
                  <a:txBody>
                    <a:bodyPr/>
                    <a:lstStyle/>
                    <a:p>
                      <a:pPr algn="ctr">
                        <a:lnSpc>
                          <a:spcPct val="115000"/>
                        </a:lnSpc>
                      </a:pPr>
                      <a:r>
                        <a:rPr lang="en-GB" sz="1600" b="1">
                          <a:solidFill>
                            <a:schemeClr val="tx2"/>
                          </a:solidFill>
                          <a:effectLst/>
                          <a:latin typeface="+mn-lt"/>
                          <a:ea typeface="Arial" panose="020B0604020202020204" pitchFamily="34" charset="0"/>
                        </a:rPr>
                        <a:t>Column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Type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Constraints</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Desciption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Sample Data</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911722681"/>
                  </a:ext>
                </a:extLst>
              </a:tr>
              <a:tr h="397598">
                <a:tc>
                  <a:txBody>
                    <a:bodyPr/>
                    <a:lstStyle/>
                    <a:p>
                      <a:pPr algn="ctr">
                        <a:lnSpc>
                          <a:spcPct val="115000"/>
                        </a:lnSpc>
                      </a:pPr>
                      <a:r>
                        <a:rPr lang="en-US" sz="1600" kern="1200">
                          <a:solidFill>
                            <a:schemeClr val="tx2"/>
                          </a:solidFill>
                          <a:effectLst/>
                          <a:latin typeface="+mn-lt"/>
                          <a:ea typeface="Arial" panose="020B0604020202020204" pitchFamily="34" charset="0"/>
                        </a:rPr>
                        <a:t>BookingId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BIGINT(15)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PRIMARY KEY</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Id of Booking</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1</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571973091"/>
                  </a:ext>
                </a:extLst>
              </a:tr>
              <a:tr h="553641">
                <a:tc>
                  <a:txBody>
                    <a:bodyPr/>
                    <a:lstStyle/>
                    <a:p>
                      <a:pPr algn="ctr">
                        <a:lnSpc>
                          <a:spcPct val="115000"/>
                        </a:lnSpc>
                      </a:pPr>
                      <a:r>
                        <a:rPr lang="en-US" sz="1600" kern="1200">
                          <a:solidFill>
                            <a:schemeClr val="tx2"/>
                          </a:solidFill>
                          <a:effectLst/>
                          <a:latin typeface="+mn-lt"/>
                          <a:ea typeface="Arial" panose="020B0604020202020204" pitchFamily="34" charset="0"/>
                        </a:rPr>
                        <a:t>SecurityProof</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LONGBLOB</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Id proof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booking-security Proof.bin</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109032695"/>
                  </a:ext>
                </a:extLst>
              </a:tr>
              <a:tr h="682815">
                <a:tc>
                  <a:txBody>
                    <a:bodyPr/>
                    <a:lstStyle/>
                    <a:p>
                      <a:pPr algn="ctr">
                        <a:lnSpc>
                          <a:spcPct val="115000"/>
                        </a:lnSpc>
                      </a:pPr>
                      <a:r>
                        <a:rPr lang="en-US" sz="1600" kern="1200">
                          <a:solidFill>
                            <a:schemeClr val="tx2"/>
                          </a:solidFill>
                          <a:effectLst/>
                          <a:latin typeface="+mn-lt"/>
                          <a:ea typeface="Arial" panose="020B0604020202020204" pitchFamily="34" charset="0"/>
                        </a:rPr>
                        <a:t>SecurityDepositAmount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DECIMAL(7,2)</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Deposit amount </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2499.00</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169447500"/>
                  </a:ext>
                </a:extLst>
              </a:tr>
              <a:tr h="397598">
                <a:tc>
                  <a:txBody>
                    <a:bodyPr/>
                    <a:lstStyle/>
                    <a:p>
                      <a:pPr algn="ctr">
                        <a:lnSpc>
                          <a:spcPct val="115000"/>
                        </a:lnSpc>
                      </a:pPr>
                      <a:r>
                        <a:rPr lang="en-US" sz="1600" kern="1200">
                          <a:solidFill>
                            <a:schemeClr val="tx2"/>
                          </a:solidFill>
                          <a:effectLst/>
                          <a:latin typeface="+mn-lt"/>
                          <a:ea typeface="Arial" panose="020B0604020202020204" pitchFamily="34" charset="0"/>
                        </a:rPr>
                        <a:t>PickUpDate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DATE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Car Pick up date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2021-07-13</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275817863"/>
                  </a:ext>
                </a:extLst>
              </a:tr>
              <a:tr h="553641">
                <a:tc>
                  <a:txBody>
                    <a:bodyPr/>
                    <a:lstStyle/>
                    <a:p>
                      <a:pPr algn="ctr">
                        <a:lnSpc>
                          <a:spcPct val="115000"/>
                        </a:lnSpc>
                      </a:pPr>
                      <a:r>
                        <a:rPr lang="en-GB" sz="1600" kern="1200">
                          <a:solidFill>
                            <a:schemeClr val="tx2"/>
                          </a:solidFill>
                          <a:effectLst/>
                          <a:latin typeface="+mn-lt"/>
                          <a:ea typeface="Arial" panose="020B0604020202020204" pitchFamily="34" charset="0"/>
                        </a:rPr>
                        <a:t>PickUpLocation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VARCHAR(128)</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Pick up location </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Ahmedabad Railway-station</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39876278"/>
                  </a:ext>
                </a:extLst>
              </a:tr>
              <a:tr h="397598">
                <a:tc>
                  <a:txBody>
                    <a:bodyPr/>
                    <a:lstStyle/>
                    <a:p>
                      <a:pPr algn="ctr">
                        <a:lnSpc>
                          <a:spcPct val="115000"/>
                        </a:lnSpc>
                      </a:pPr>
                      <a:r>
                        <a:rPr lang="en-GB" sz="1600" kern="1200">
                          <a:solidFill>
                            <a:schemeClr val="tx2"/>
                          </a:solidFill>
                          <a:effectLst/>
                          <a:latin typeface="+mn-lt"/>
                          <a:ea typeface="Arial" panose="020B0604020202020204" pitchFamily="34" charset="0"/>
                        </a:rPr>
                        <a:t>DropDate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DATE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Car Drop date </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2021-07-18</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239892542"/>
                  </a:ext>
                </a:extLst>
              </a:tr>
              <a:tr h="553641">
                <a:tc>
                  <a:txBody>
                    <a:bodyPr/>
                    <a:lstStyle/>
                    <a:p>
                      <a:pPr algn="ctr">
                        <a:lnSpc>
                          <a:spcPct val="115000"/>
                        </a:lnSpc>
                      </a:pPr>
                      <a:r>
                        <a:rPr lang="en-GB" sz="1600" kern="1200">
                          <a:solidFill>
                            <a:schemeClr val="tx2"/>
                          </a:solidFill>
                          <a:effectLst/>
                          <a:latin typeface="+mn-lt"/>
                          <a:ea typeface="Arial" panose="020B0604020202020204" pitchFamily="34" charset="0"/>
                        </a:rPr>
                        <a:t>DropLocation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VARCHAR(128)</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Drop location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Ahmedabad Railway-station</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479283711"/>
                  </a:ext>
                </a:extLst>
              </a:tr>
              <a:tr h="682815">
                <a:tc>
                  <a:txBody>
                    <a:bodyPr/>
                    <a:lstStyle/>
                    <a:p>
                      <a:pPr algn="ctr">
                        <a:lnSpc>
                          <a:spcPct val="115000"/>
                        </a:lnSpc>
                      </a:pPr>
                      <a:r>
                        <a:rPr lang="en-US" sz="1600" kern="1200">
                          <a:solidFill>
                            <a:schemeClr val="tx2"/>
                          </a:solidFill>
                          <a:effectLst/>
                          <a:latin typeface="+mn-lt"/>
                          <a:ea typeface="Arial" panose="020B0604020202020204" pitchFamily="34" charset="0"/>
                        </a:rPr>
                        <a:t>UserId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BIGINT(15)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FOREIGN KEY </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Reference of user table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1</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584775331"/>
                  </a:ext>
                </a:extLst>
              </a:tr>
              <a:tr h="682815">
                <a:tc>
                  <a:txBody>
                    <a:bodyPr/>
                    <a:lstStyle/>
                    <a:p>
                      <a:pPr algn="ctr">
                        <a:lnSpc>
                          <a:spcPct val="115000"/>
                        </a:lnSpc>
                      </a:pPr>
                      <a:r>
                        <a:rPr lang="en-US" sz="1600" kern="1200">
                          <a:solidFill>
                            <a:schemeClr val="tx2"/>
                          </a:solidFill>
                          <a:effectLst/>
                          <a:latin typeface="+mn-lt"/>
                          <a:ea typeface="Arial" panose="020B0604020202020204" pitchFamily="34" charset="0"/>
                        </a:rPr>
                        <a:t>PaymentId </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BIGINT(15)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FOREIGN KEY</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Reference of user payment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1</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848965960"/>
                  </a:ext>
                </a:extLst>
              </a:tr>
              <a:tr h="423617">
                <a:tc>
                  <a:txBody>
                    <a:bodyPr/>
                    <a:lstStyle/>
                    <a:p>
                      <a:pPr algn="ctr">
                        <a:lnSpc>
                          <a:spcPct val="115000"/>
                        </a:lnSpc>
                      </a:pPr>
                      <a:r>
                        <a:rPr lang="en-GB" sz="1600" kern="1200">
                          <a:solidFill>
                            <a:schemeClr val="tx2"/>
                          </a:solidFill>
                          <a:effectLst/>
                          <a:latin typeface="+mn-lt"/>
                          <a:ea typeface="Arial" panose="020B0604020202020204" pitchFamily="34" charset="0"/>
                        </a:rPr>
                        <a:t>CarId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INT(11)</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FOREIGN KEY</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Id of car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dirty="0">
                          <a:solidFill>
                            <a:schemeClr val="tx2"/>
                          </a:solidFill>
                          <a:effectLst/>
                          <a:latin typeface="+mn-lt"/>
                          <a:ea typeface="Arial" panose="020B0604020202020204" pitchFamily="34" charset="0"/>
                        </a:rPr>
                        <a:t>1</a:t>
                      </a:r>
                      <a:endParaRPr lang="en-IN" sz="1600" dirty="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724730649"/>
                  </a:ext>
                </a:extLst>
              </a:tr>
            </a:tbl>
          </a:graphicData>
        </a:graphic>
      </p:graphicFrame>
    </p:spTree>
    <p:extLst>
      <p:ext uri="{BB962C8B-B14F-4D97-AF65-F5344CB8AC3E}">
        <p14:creationId xmlns:p14="http://schemas.microsoft.com/office/powerpoint/2010/main" val="1236782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B4B8-DF53-4267-8DD7-9730D14F537A}"/>
              </a:ext>
            </a:extLst>
          </p:cNvPr>
          <p:cNvSpPr>
            <a:spLocks noGrp="1"/>
          </p:cNvSpPr>
          <p:nvPr>
            <p:ph type="title"/>
          </p:nvPr>
        </p:nvSpPr>
        <p:spPr>
          <a:xfrm>
            <a:off x="472441" y="212490"/>
            <a:ext cx="1965960" cy="584775"/>
          </a:xfrm>
        </p:spPr>
        <p:txBody>
          <a:bodyPr>
            <a:normAutofit/>
          </a:bodyPr>
          <a:lstStyle/>
          <a:p>
            <a:r>
              <a:rPr lang="en-US" sz="3200" dirty="0"/>
              <a:t>Car</a:t>
            </a:r>
            <a:endParaRPr lang="en-IN" sz="3200" dirty="0"/>
          </a:p>
        </p:txBody>
      </p:sp>
      <p:graphicFrame>
        <p:nvGraphicFramePr>
          <p:cNvPr id="3" name="Table 3">
            <a:extLst>
              <a:ext uri="{FF2B5EF4-FFF2-40B4-BE49-F238E27FC236}">
                <a16:creationId xmlns:a16="http://schemas.microsoft.com/office/drawing/2014/main" id="{6B8A2E0B-6C75-4D71-87DB-A7AC76591B9F}"/>
              </a:ext>
            </a:extLst>
          </p:cNvPr>
          <p:cNvGraphicFramePr>
            <a:graphicFrameLocks noGrp="1"/>
          </p:cNvGraphicFramePr>
          <p:nvPr>
            <p:extLst>
              <p:ext uri="{D42A27DB-BD31-4B8C-83A1-F6EECF244321}">
                <p14:modId xmlns:p14="http://schemas.microsoft.com/office/powerpoint/2010/main" val="2338289105"/>
              </p:ext>
            </p:extLst>
          </p:nvPr>
        </p:nvGraphicFramePr>
        <p:xfrm>
          <a:off x="1303150" y="683931"/>
          <a:ext cx="9585700" cy="2557555"/>
        </p:xfrm>
        <a:graphic>
          <a:graphicData uri="http://schemas.openxmlformats.org/drawingml/2006/table">
            <a:tbl>
              <a:tblPr firstRow="1" bandRow="1">
                <a:tableStyleId>{5C22544A-7EE6-4342-B048-85BDC9FD1C3A}</a:tableStyleId>
              </a:tblPr>
              <a:tblGrid>
                <a:gridCol w="1790907">
                  <a:extLst>
                    <a:ext uri="{9D8B030D-6E8A-4147-A177-3AD203B41FA5}">
                      <a16:colId xmlns:a16="http://schemas.microsoft.com/office/drawing/2014/main" val="1916510867"/>
                    </a:ext>
                  </a:extLst>
                </a:gridCol>
                <a:gridCol w="1550509">
                  <a:extLst>
                    <a:ext uri="{9D8B030D-6E8A-4147-A177-3AD203B41FA5}">
                      <a16:colId xmlns:a16="http://schemas.microsoft.com/office/drawing/2014/main" val="1854261471"/>
                    </a:ext>
                  </a:extLst>
                </a:gridCol>
                <a:gridCol w="1400136">
                  <a:extLst>
                    <a:ext uri="{9D8B030D-6E8A-4147-A177-3AD203B41FA5}">
                      <a16:colId xmlns:a16="http://schemas.microsoft.com/office/drawing/2014/main" val="26284686"/>
                    </a:ext>
                  </a:extLst>
                </a:gridCol>
                <a:gridCol w="2422074">
                  <a:extLst>
                    <a:ext uri="{9D8B030D-6E8A-4147-A177-3AD203B41FA5}">
                      <a16:colId xmlns:a16="http://schemas.microsoft.com/office/drawing/2014/main" val="176637041"/>
                    </a:ext>
                  </a:extLst>
                </a:gridCol>
                <a:gridCol w="2422074">
                  <a:extLst>
                    <a:ext uri="{9D8B030D-6E8A-4147-A177-3AD203B41FA5}">
                      <a16:colId xmlns:a16="http://schemas.microsoft.com/office/drawing/2014/main" val="3801675655"/>
                    </a:ext>
                  </a:extLst>
                </a:gridCol>
              </a:tblGrid>
              <a:tr h="397463">
                <a:tc>
                  <a:txBody>
                    <a:bodyPr/>
                    <a:lstStyle/>
                    <a:p>
                      <a:pPr algn="ctr">
                        <a:lnSpc>
                          <a:spcPct val="115000"/>
                        </a:lnSpc>
                      </a:pPr>
                      <a:r>
                        <a:rPr lang="en-GB" sz="1600" b="1">
                          <a:solidFill>
                            <a:schemeClr val="tx2"/>
                          </a:solidFill>
                          <a:effectLst/>
                          <a:latin typeface="+mn-lt"/>
                          <a:ea typeface="Arial" panose="020B0604020202020204" pitchFamily="34" charset="0"/>
                        </a:rPr>
                        <a:t>Column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Type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Constraints</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Desciption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Sample Data</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922645666"/>
                  </a:ext>
                </a:extLst>
              </a:tr>
              <a:tr h="397463">
                <a:tc>
                  <a:txBody>
                    <a:bodyPr/>
                    <a:lstStyle/>
                    <a:p>
                      <a:pPr algn="ctr">
                        <a:lnSpc>
                          <a:spcPct val="115000"/>
                        </a:lnSpc>
                      </a:pPr>
                      <a:r>
                        <a:rPr lang="en-US" sz="1600" kern="1200">
                          <a:solidFill>
                            <a:schemeClr val="tx2"/>
                          </a:solidFill>
                          <a:effectLst/>
                          <a:latin typeface="+mn-lt"/>
                          <a:ea typeface="Arial" panose="020B0604020202020204" pitchFamily="34" charset="0"/>
                        </a:rPr>
                        <a:t>CarId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INT (11)</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PRIMARY KEY</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Id of car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1</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180248226"/>
                  </a:ext>
                </a:extLst>
              </a:tr>
              <a:tr h="397463">
                <a:tc>
                  <a:txBody>
                    <a:bodyPr/>
                    <a:lstStyle/>
                    <a:p>
                      <a:pPr algn="ctr">
                        <a:lnSpc>
                          <a:spcPct val="115000"/>
                        </a:lnSpc>
                      </a:pPr>
                      <a:r>
                        <a:rPr lang="en-US" sz="1600" kern="1200">
                          <a:solidFill>
                            <a:schemeClr val="tx2"/>
                          </a:solidFill>
                          <a:effectLst/>
                          <a:latin typeface="+mn-lt"/>
                          <a:ea typeface="Arial" panose="020B0604020202020204" pitchFamily="34" charset="0"/>
                        </a:rPr>
                        <a:t>PlateNo</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VARCHAR(10)</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Plateno of car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GJ01VH1234</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472876753"/>
                  </a:ext>
                </a:extLst>
              </a:tr>
              <a:tr h="967703">
                <a:tc>
                  <a:txBody>
                    <a:bodyPr/>
                    <a:lstStyle/>
                    <a:p>
                      <a:pPr algn="ctr">
                        <a:lnSpc>
                          <a:spcPct val="115000"/>
                        </a:lnSpc>
                      </a:pPr>
                      <a:r>
                        <a:rPr lang="en-US" sz="1600" kern="1200">
                          <a:solidFill>
                            <a:schemeClr val="tx2"/>
                          </a:solidFill>
                          <a:effectLst/>
                          <a:latin typeface="+mn-lt"/>
                          <a:ea typeface="Arial" panose="020B0604020202020204" pitchFamily="34" charset="0"/>
                        </a:rPr>
                        <a:t>Status</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TINYINT(1)</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dirty="0">
                          <a:solidFill>
                            <a:schemeClr val="tx2"/>
                          </a:solidFill>
                          <a:effectLst/>
                          <a:latin typeface="+mn-lt"/>
                          <a:ea typeface="Arial" panose="020B0604020202020204" pitchFamily="34" charset="0"/>
                        </a:rPr>
                        <a:t>Status of car</a:t>
                      </a:r>
                      <a:endParaRPr lang="en-IN" sz="1600" dirty="0">
                        <a:solidFill>
                          <a:schemeClr val="tx2"/>
                        </a:solidFill>
                        <a:effectLst/>
                        <a:latin typeface="+mn-lt"/>
                        <a:ea typeface="Arial" panose="020B0604020202020204" pitchFamily="34" charset="0"/>
                      </a:endParaRPr>
                    </a:p>
                    <a:p>
                      <a:pPr algn="ctr">
                        <a:lnSpc>
                          <a:spcPct val="115000"/>
                        </a:lnSpc>
                      </a:pPr>
                      <a:r>
                        <a:rPr lang="en-US" sz="1600" kern="1200" dirty="0">
                          <a:solidFill>
                            <a:schemeClr val="tx2"/>
                          </a:solidFill>
                          <a:effectLst/>
                          <a:latin typeface="+mn-lt"/>
                          <a:ea typeface="Arial" panose="020B0604020202020204" pitchFamily="34" charset="0"/>
                        </a:rPr>
                        <a:t>0: Available, 1: Booked, 2: Maintenance</a:t>
                      </a:r>
                      <a:endParaRPr lang="en-IN" sz="1600" dirty="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dirty="0">
                          <a:solidFill>
                            <a:schemeClr val="tx2"/>
                          </a:solidFill>
                          <a:effectLst/>
                          <a:latin typeface="+mn-lt"/>
                          <a:ea typeface="Arial" panose="020B0604020202020204" pitchFamily="34" charset="0"/>
                        </a:rPr>
                        <a:t>0</a:t>
                      </a:r>
                      <a:endParaRPr lang="en-IN" sz="1600" dirty="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007913964"/>
                  </a:ext>
                </a:extLst>
              </a:tr>
              <a:tr h="397463">
                <a:tc>
                  <a:txBody>
                    <a:bodyPr/>
                    <a:lstStyle/>
                    <a:p>
                      <a:pPr algn="ctr">
                        <a:lnSpc>
                          <a:spcPct val="115000"/>
                        </a:lnSpc>
                      </a:pPr>
                      <a:r>
                        <a:rPr lang="en-US" sz="1600" kern="1200">
                          <a:solidFill>
                            <a:schemeClr val="tx2"/>
                          </a:solidFill>
                          <a:effectLst/>
                          <a:latin typeface="+mn-lt"/>
                          <a:ea typeface="Arial" panose="020B0604020202020204" pitchFamily="34" charset="0"/>
                        </a:rPr>
                        <a:t>ModelId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INT(11)</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FOREIGN KEY</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Reference of model table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dirty="0">
                          <a:solidFill>
                            <a:schemeClr val="tx2"/>
                          </a:solidFill>
                          <a:effectLst/>
                          <a:latin typeface="+mn-lt"/>
                          <a:ea typeface="Arial" panose="020B0604020202020204" pitchFamily="34" charset="0"/>
                        </a:rPr>
                        <a:t>1</a:t>
                      </a:r>
                      <a:endParaRPr lang="en-IN" sz="1600" dirty="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051514811"/>
                  </a:ext>
                </a:extLst>
              </a:tr>
            </a:tbl>
          </a:graphicData>
        </a:graphic>
      </p:graphicFrame>
      <p:sp>
        <p:nvSpPr>
          <p:cNvPr id="5" name="TextBox 4">
            <a:extLst>
              <a:ext uri="{FF2B5EF4-FFF2-40B4-BE49-F238E27FC236}">
                <a16:creationId xmlns:a16="http://schemas.microsoft.com/office/drawing/2014/main" id="{81654D23-FA53-4F81-B0D4-EF90A56F331A}"/>
              </a:ext>
            </a:extLst>
          </p:cNvPr>
          <p:cNvSpPr txBox="1"/>
          <p:nvPr/>
        </p:nvSpPr>
        <p:spPr>
          <a:xfrm>
            <a:off x="472441" y="3230748"/>
            <a:ext cx="6096000" cy="584775"/>
          </a:xfrm>
          <a:prstGeom prst="rect">
            <a:avLst/>
          </a:prstGeom>
          <a:noFill/>
        </p:spPr>
        <p:txBody>
          <a:bodyPr wrap="square">
            <a:spAutoFit/>
          </a:bodyPr>
          <a:lstStyle/>
          <a:p>
            <a:r>
              <a:rPr lang="en-US" sz="3200" dirty="0">
                <a:latin typeface="+mj-lt"/>
              </a:rPr>
              <a:t>CAR MODEL</a:t>
            </a:r>
          </a:p>
        </p:txBody>
      </p:sp>
      <p:graphicFrame>
        <p:nvGraphicFramePr>
          <p:cNvPr id="7" name="Table 3">
            <a:extLst>
              <a:ext uri="{FF2B5EF4-FFF2-40B4-BE49-F238E27FC236}">
                <a16:creationId xmlns:a16="http://schemas.microsoft.com/office/drawing/2014/main" id="{CCDDD5B7-B346-4785-ADEA-D29A26FDE9C9}"/>
              </a:ext>
            </a:extLst>
          </p:cNvPr>
          <p:cNvGraphicFramePr>
            <a:graphicFrameLocks noGrp="1"/>
          </p:cNvGraphicFramePr>
          <p:nvPr>
            <p:extLst>
              <p:ext uri="{D42A27DB-BD31-4B8C-83A1-F6EECF244321}">
                <p14:modId xmlns:p14="http://schemas.microsoft.com/office/powerpoint/2010/main" val="2001910157"/>
              </p:ext>
            </p:extLst>
          </p:nvPr>
        </p:nvGraphicFramePr>
        <p:xfrm>
          <a:off x="1303150" y="3856325"/>
          <a:ext cx="9585700" cy="2779268"/>
        </p:xfrm>
        <a:graphic>
          <a:graphicData uri="http://schemas.openxmlformats.org/drawingml/2006/table">
            <a:tbl>
              <a:tblPr firstRow="1" bandRow="1">
                <a:tableStyleId>{5C22544A-7EE6-4342-B048-85BDC9FD1C3A}</a:tableStyleId>
              </a:tblPr>
              <a:tblGrid>
                <a:gridCol w="1917140">
                  <a:extLst>
                    <a:ext uri="{9D8B030D-6E8A-4147-A177-3AD203B41FA5}">
                      <a16:colId xmlns:a16="http://schemas.microsoft.com/office/drawing/2014/main" val="2309712251"/>
                    </a:ext>
                  </a:extLst>
                </a:gridCol>
                <a:gridCol w="1917140">
                  <a:extLst>
                    <a:ext uri="{9D8B030D-6E8A-4147-A177-3AD203B41FA5}">
                      <a16:colId xmlns:a16="http://schemas.microsoft.com/office/drawing/2014/main" val="2092322721"/>
                    </a:ext>
                  </a:extLst>
                </a:gridCol>
                <a:gridCol w="1917140">
                  <a:extLst>
                    <a:ext uri="{9D8B030D-6E8A-4147-A177-3AD203B41FA5}">
                      <a16:colId xmlns:a16="http://schemas.microsoft.com/office/drawing/2014/main" val="588067244"/>
                    </a:ext>
                  </a:extLst>
                </a:gridCol>
                <a:gridCol w="1917140">
                  <a:extLst>
                    <a:ext uri="{9D8B030D-6E8A-4147-A177-3AD203B41FA5}">
                      <a16:colId xmlns:a16="http://schemas.microsoft.com/office/drawing/2014/main" val="3595801291"/>
                    </a:ext>
                  </a:extLst>
                </a:gridCol>
                <a:gridCol w="1917140">
                  <a:extLst>
                    <a:ext uri="{9D8B030D-6E8A-4147-A177-3AD203B41FA5}">
                      <a16:colId xmlns:a16="http://schemas.microsoft.com/office/drawing/2014/main" val="397505922"/>
                    </a:ext>
                  </a:extLst>
                </a:gridCol>
              </a:tblGrid>
              <a:tr h="385143">
                <a:tc>
                  <a:txBody>
                    <a:bodyPr/>
                    <a:lstStyle/>
                    <a:p>
                      <a:pPr algn="ctr">
                        <a:lnSpc>
                          <a:spcPct val="115000"/>
                        </a:lnSpc>
                      </a:pPr>
                      <a:r>
                        <a:rPr lang="en-GB" sz="1600" b="1">
                          <a:solidFill>
                            <a:schemeClr val="tx2"/>
                          </a:solidFill>
                          <a:effectLst/>
                          <a:latin typeface="+mn-lt"/>
                          <a:ea typeface="Arial" panose="020B0604020202020204" pitchFamily="34" charset="0"/>
                        </a:rPr>
                        <a:t>Column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Type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Constraints</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Desciption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Sample Data</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58120234"/>
                  </a:ext>
                </a:extLst>
              </a:tr>
              <a:tr h="385143">
                <a:tc>
                  <a:txBody>
                    <a:bodyPr/>
                    <a:lstStyle/>
                    <a:p>
                      <a:pPr algn="ctr">
                        <a:lnSpc>
                          <a:spcPct val="115000"/>
                        </a:lnSpc>
                      </a:pPr>
                      <a:r>
                        <a:rPr lang="en-US" sz="1600" kern="1200">
                          <a:solidFill>
                            <a:schemeClr val="tx2"/>
                          </a:solidFill>
                          <a:effectLst/>
                          <a:latin typeface="+mn-lt"/>
                          <a:ea typeface="Arial" panose="020B0604020202020204" pitchFamily="34" charset="0"/>
                        </a:rPr>
                        <a:t>ModelId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INT(11) </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PRIMARY KEY</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Id of model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1</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622683897"/>
                  </a:ext>
                </a:extLst>
              </a:tr>
              <a:tr h="385143">
                <a:tc>
                  <a:txBody>
                    <a:bodyPr/>
                    <a:lstStyle/>
                    <a:p>
                      <a:pPr algn="ctr">
                        <a:lnSpc>
                          <a:spcPct val="115000"/>
                        </a:lnSpc>
                      </a:pPr>
                      <a:r>
                        <a:rPr lang="en-GB" sz="1600" kern="1200">
                          <a:solidFill>
                            <a:schemeClr val="tx2"/>
                          </a:solidFill>
                          <a:effectLst/>
                          <a:latin typeface="+mn-lt"/>
                          <a:ea typeface="Arial" panose="020B0604020202020204" pitchFamily="34" charset="0"/>
                        </a:rPr>
                        <a:t>ModelName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VARCHAR(45)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Name of model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Hundai i10</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09481202"/>
                  </a:ext>
                </a:extLst>
              </a:tr>
              <a:tr h="385143">
                <a:tc>
                  <a:txBody>
                    <a:bodyPr/>
                    <a:lstStyle/>
                    <a:p>
                      <a:pPr algn="ctr">
                        <a:lnSpc>
                          <a:spcPct val="115000"/>
                        </a:lnSpc>
                      </a:pPr>
                      <a:r>
                        <a:rPr lang="en-US" sz="1600" kern="1200">
                          <a:solidFill>
                            <a:schemeClr val="tx2"/>
                          </a:solidFill>
                          <a:effectLst/>
                          <a:latin typeface="+mn-lt"/>
                          <a:ea typeface="Arial" panose="020B0604020202020204" pitchFamily="34" charset="0"/>
                        </a:rPr>
                        <a:t>ModelType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VARCHAR(45)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 </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Modeltype of car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Hatchback</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554846391"/>
                  </a:ext>
                </a:extLst>
              </a:tr>
              <a:tr h="812580">
                <a:tc>
                  <a:txBody>
                    <a:bodyPr/>
                    <a:lstStyle/>
                    <a:p>
                      <a:pPr algn="ctr">
                        <a:lnSpc>
                          <a:spcPct val="115000"/>
                        </a:lnSpc>
                      </a:pPr>
                      <a:r>
                        <a:rPr lang="en-US" sz="1600" kern="1200">
                          <a:solidFill>
                            <a:schemeClr val="tx2"/>
                          </a:solidFill>
                          <a:effectLst/>
                          <a:latin typeface="+mn-lt"/>
                          <a:ea typeface="Arial" panose="020B0604020202020204" pitchFamily="34" charset="0"/>
                        </a:rPr>
                        <a:t>ModelImage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VARCHAR(100)</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Image of car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a:solidFill>
                            <a:schemeClr val="tx2"/>
                          </a:solidFill>
                          <a:effectLst/>
                          <a:latin typeface="+mn-lt"/>
                          <a:ea typeface="Arial" panose="020B0604020202020204" pitchFamily="34" charset="0"/>
                          <a:cs typeface="Arial" panose="020B0604020202020204" pitchFamily="34" charset="0"/>
                        </a:rPr>
                        <a:t>media/blog-4-720x480_U51gd2E.jpg</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378930529"/>
                  </a:ext>
                </a:extLst>
              </a:tr>
              <a:tr h="385143">
                <a:tc>
                  <a:txBody>
                    <a:bodyPr/>
                    <a:lstStyle/>
                    <a:p>
                      <a:pPr algn="ctr">
                        <a:lnSpc>
                          <a:spcPct val="115000"/>
                        </a:lnSpc>
                      </a:pPr>
                      <a:r>
                        <a:rPr lang="en-GB" sz="1600" kern="1200">
                          <a:solidFill>
                            <a:schemeClr val="tx2"/>
                          </a:solidFill>
                          <a:effectLst/>
                          <a:latin typeface="+mn-lt"/>
                          <a:ea typeface="Arial" panose="020B0604020202020204" pitchFamily="34" charset="0"/>
                        </a:rPr>
                        <a:t>Price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DECIMAL(7,2)</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Price of car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dirty="0">
                          <a:solidFill>
                            <a:schemeClr val="tx2"/>
                          </a:solidFill>
                          <a:effectLst/>
                          <a:latin typeface="+mn-lt"/>
                          <a:ea typeface="Arial" panose="020B0604020202020204" pitchFamily="34" charset="0"/>
                        </a:rPr>
                        <a:t>1350.00</a:t>
                      </a:r>
                      <a:endParaRPr lang="en-IN" sz="1600" dirty="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956029903"/>
                  </a:ext>
                </a:extLst>
              </a:tr>
            </a:tbl>
          </a:graphicData>
        </a:graphic>
      </p:graphicFrame>
    </p:spTree>
    <p:extLst>
      <p:ext uri="{BB962C8B-B14F-4D97-AF65-F5344CB8AC3E}">
        <p14:creationId xmlns:p14="http://schemas.microsoft.com/office/powerpoint/2010/main" val="737342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0404-E989-4F84-B996-1D984D48630F}"/>
              </a:ext>
            </a:extLst>
          </p:cNvPr>
          <p:cNvSpPr>
            <a:spLocks noGrp="1"/>
          </p:cNvSpPr>
          <p:nvPr>
            <p:ph type="title"/>
          </p:nvPr>
        </p:nvSpPr>
        <p:spPr>
          <a:xfrm>
            <a:off x="492761" y="538479"/>
            <a:ext cx="3611879" cy="995681"/>
          </a:xfrm>
        </p:spPr>
        <p:txBody>
          <a:bodyPr>
            <a:normAutofit/>
          </a:bodyPr>
          <a:lstStyle/>
          <a:p>
            <a:r>
              <a:rPr lang="en-US" sz="3200" dirty="0"/>
              <a:t>Testimonial</a:t>
            </a:r>
            <a:endParaRPr lang="en-IN" sz="3200" dirty="0"/>
          </a:p>
        </p:txBody>
      </p:sp>
      <p:graphicFrame>
        <p:nvGraphicFramePr>
          <p:cNvPr id="3" name="Table 3">
            <a:extLst>
              <a:ext uri="{FF2B5EF4-FFF2-40B4-BE49-F238E27FC236}">
                <a16:creationId xmlns:a16="http://schemas.microsoft.com/office/drawing/2014/main" id="{DC7B3FC1-F837-4CB0-B64E-C9D855141E61}"/>
              </a:ext>
            </a:extLst>
          </p:cNvPr>
          <p:cNvGraphicFramePr>
            <a:graphicFrameLocks noGrp="1"/>
          </p:cNvGraphicFramePr>
          <p:nvPr>
            <p:extLst>
              <p:ext uri="{D42A27DB-BD31-4B8C-83A1-F6EECF244321}">
                <p14:modId xmlns:p14="http://schemas.microsoft.com/office/powerpoint/2010/main" val="94826255"/>
              </p:ext>
            </p:extLst>
          </p:nvPr>
        </p:nvGraphicFramePr>
        <p:xfrm>
          <a:off x="1289878" y="1691640"/>
          <a:ext cx="9408603" cy="3930079"/>
        </p:xfrm>
        <a:graphic>
          <a:graphicData uri="http://schemas.openxmlformats.org/drawingml/2006/table">
            <a:tbl>
              <a:tblPr firstRow="1" bandRow="1">
                <a:tableStyleId>{5C22544A-7EE6-4342-B048-85BDC9FD1C3A}</a:tableStyleId>
              </a:tblPr>
              <a:tblGrid>
                <a:gridCol w="1831887">
                  <a:extLst>
                    <a:ext uri="{9D8B030D-6E8A-4147-A177-3AD203B41FA5}">
                      <a16:colId xmlns:a16="http://schemas.microsoft.com/office/drawing/2014/main" val="4124219237"/>
                    </a:ext>
                  </a:extLst>
                </a:gridCol>
                <a:gridCol w="1831887">
                  <a:extLst>
                    <a:ext uri="{9D8B030D-6E8A-4147-A177-3AD203B41FA5}">
                      <a16:colId xmlns:a16="http://schemas.microsoft.com/office/drawing/2014/main" val="354954264"/>
                    </a:ext>
                  </a:extLst>
                </a:gridCol>
                <a:gridCol w="1582721">
                  <a:extLst>
                    <a:ext uri="{9D8B030D-6E8A-4147-A177-3AD203B41FA5}">
                      <a16:colId xmlns:a16="http://schemas.microsoft.com/office/drawing/2014/main" val="3453075866"/>
                    </a:ext>
                  </a:extLst>
                </a:gridCol>
                <a:gridCol w="2081054">
                  <a:extLst>
                    <a:ext uri="{9D8B030D-6E8A-4147-A177-3AD203B41FA5}">
                      <a16:colId xmlns:a16="http://schemas.microsoft.com/office/drawing/2014/main" val="922544672"/>
                    </a:ext>
                  </a:extLst>
                </a:gridCol>
                <a:gridCol w="2081054">
                  <a:extLst>
                    <a:ext uri="{9D8B030D-6E8A-4147-A177-3AD203B41FA5}">
                      <a16:colId xmlns:a16="http://schemas.microsoft.com/office/drawing/2014/main" val="3597890288"/>
                    </a:ext>
                  </a:extLst>
                </a:gridCol>
              </a:tblGrid>
              <a:tr h="737634">
                <a:tc>
                  <a:txBody>
                    <a:bodyPr/>
                    <a:lstStyle/>
                    <a:p>
                      <a:pPr algn="ctr">
                        <a:lnSpc>
                          <a:spcPct val="115000"/>
                        </a:lnSpc>
                      </a:pPr>
                      <a:r>
                        <a:rPr lang="en-GB" sz="1600" b="1">
                          <a:solidFill>
                            <a:schemeClr val="tx2"/>
                          </a:solidFill>
                          <a:effectLst/>
                          <a:latin typeface="+mn-lt"/>
                          <a:ea typeface="Arial" panose="020B0604020202020204" pitchFamily="34" charset="0"/>
                        </a:rPr>
                        <a:t>Column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Type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Constraints</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Desciption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Sample Data</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928758261"/>
                  </a:ext>
                </a:extLst>
              </a:tr>
              <a:tr h="737634">
                <a:tc>
                  <a:txBody>
                    <a:bodyPr/>
                    <a:lstStyle/>
                    <a:p>
                      <a:pPr algn="ctr">
                        <a:lnSpc>
                          <a:spcPct val="115000"/>
                        </a:lnSpc>
                      </a:pPr>
                      <a:r>
                        <a:rPr lang="en-US" sz="1600" kern="1200">
                          <a:solidFill>
                            <a:schemeClr val="tx2"/>
                          </a:solidFill>
                          <a:effectLst/>
                          <a:latin typeface="+mn-lt"/>
                          <a:ea typeface="Arial" panose="020B0604020202020204" pitchFamily="34" charset="0"/>
                        </a:rPr>
                        <a:t>TestimonanialId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BIGINT(15)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PRIMARY KEY</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Id of testimonial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1</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135691751"/>
                  </a:ext>
                </a:extLst>
              </a:tr>
              <a:tr h="531391">
                <a:tc>
                  <a:txBody>
                    <a:bodyPr/>
                    <a:lstStyle/>
                    <a:p>
                      <a:pPr algn="ctr">
                        <a:lnSpc>
                          <a:spcPct val="115000"/>
                        </a:lnSpc>
                      </a:pPr>
                      <a:r>
                        <a:rPr lang="en-US" sz="1600" kern="1200">
                          <a:solidFill>
                            <a:schemeClr val="tx2"/>
                          </a:solidFill>
                          <a:effectLst/>
                          <a:latin typeface="+mn-lt"/>
                          <a:ea typeface="Arial" panose="020B0604020202020204" pitchFamily="34" charset="0"/>
                        </a:rPr>
                        <a:t>Message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LONGTEXT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Messages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Hello World</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098880175"/>
                  </a:ext>
                </a:extLst>
              </a:tr>
              <a:tr h="427360">
                <a:tc>
                  <a:txBody>
                    <a:bodyPr/>
                    <a:lstStyle/>
                    <a:p>
                      <a:pPr algn="ctr">
                        <a:lnSpc>
                          <a:spcPct val="115000"/>
                        </a:lnSpc>
                      </a:pPr>
                      <a:r>
                        <a:rPr lang="en-US" sz="1600" kern="1200">
                          <a:solidFill>
                            <a:schemeClr val="tx2"/>
                          </a:solidFill>
                          <a:effectLst/>
                          <a:latin typeface="+mn-lt"/>
                          <a:ea typeface="Arial" panose="020B0604020202020204" pitchFamily="34" charset="0"/>
                        </a:rPr>
                        <a:t>Timestamp</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DATETIME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Date and time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2021-07-09 16:26:42.210756</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628531639"/>
                  </a:ext>
                </a:extLst>
              </a:tr>
              <a:tr h="427360">
                <a:tc>
                  <a:txBody>
                    <a:bodyPr/>
                    <a:lstStyle/>
                    <a:p>
                      <a:pPr algn="ctr">
                        <a:lnSpc>
                          <a:spcPct val="115000"/>
                        </a:lnSpc>
                      </a:pPr>
                      <a:r>
                        <a:rPr lang="en-GB" sz="1600" kern="1200">
                          <a:solidFill>
                            <a:schemeClr val="tx2"/>
                          </a:solidFill>
                          <a:effectLst/>
                          <a:latin typeface="+mn-lt"/>
                          <a:ea typeface="Arial" panose="020B0604020202020204" pitchFamily="34" charset="0"/>
                        </a:rPr>
                        <a:t>Rating</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TINYINT(1)</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p>
                      <a:pPr algn="ctr">
                        <a:lnSpc>
                          <a:spcPct val="115000"/>
                        </a:lnSpc>
                      </a:pPr>
                      <a:r>
                        <a:rPr lang="en-US" sz="1600" kern="1200">
                          <a:solidFill>
                            <a:schemeClr val="tx2"/>
                          </a:solidFill>
                          <a:effectLst/>
                          <a:latin typeface="+mn-lt"/>
                          <a:ea typeface="Arial" panose="020B0604020202020204" pitchFamily="34" charset="0"/>
                        </a:rPr>
                        <a:t>Rating &gt;= 1 and Rating &lt;= 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Rating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5</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676172918"/>
                  </a:ext>
                </a:extLst>
              </a:tr>
              <a:tr h="427360">
                <a:tc>
                  <a:txBody>
                    <a:bodyPr/>
                    <a:lstStyle/>
                    <a:p>
                      <a:pPr algn="ctr">
                        <a:lnSpc>
                          <a:spcPct val="115000"/>
                        </a:lnSpc>
                      </a:pPr>
                      <a:r>
                        <a:rPr lang="en-US" sz="1600" kern="1200">
                          <a:solidFill>
                            <a:schemeClr val="tx2"/>
                          </a:solidFill>
                          <a:effectLst/>
                          <a:latin typeface="+mn-lt"/>
                          <a:ea typeface="Arial" panose="020B0604020202020204" pitchFamily="34" charset="0"/>
                        </a:rPr>
                        <a:t>UserId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BIGINT(15)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FOREIGN KEY</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Reference of user table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dirty="0">
                          <a:solidFill>
                            <a:schemeClr val="tx2"/>
                          </a:solidFill>
                          <a:effectLst/>
                          <a:latin typeface="+mn-lt"/>
                          <a:ea typeface="Arial" panose="020B0604020202020204" pitchFamily="34" charset="0"/>
                        </a:rPr>
                        <a:t>1</a:t>
                      </a:r>
                      <a:endParaRPr lang="en-IN" sz="1600" dirty="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639736878"/>
                  </a:ext>
                </a:extLst>
              </a:tr>
            </a:tbl>
          </a:graphicData>
        </a:graphic>
      </p:graphicFrame>
    </p:spTree>
    <p:extLst>
      <p:ext uri="{BB962C8B-B14F-4D97-AF65-F5344CB8AC3E}">
        <p14:creationId xmlns:p14="http://schemas.microsoft.com/office/powerpoint/2010/main" val="4248447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B6CE-DB54-4466-8A1E-FC67D386F6BB}"/>
              </a:ext>
            </a:extLst>
          </p:cNvPr>
          <p:cNvSpPr>
            <a:spLocks noGrp="1"/>
          </p:cNvSpPr>
          <p:nvPr>
            <p:ph type="title"/>
          </p:nvPr>
        </p:nvSpPr>
        <p:spPr>
          <a:xfrm>
            <a:off x="546101" y="336495"/>
            <a:ext cx="3896359" cy="1060027"/>
          </a:xfrm>
        </p:spPr>
        <p:txBody>
          <a:bodyPr>
            <a:normAutofit/>
          </a:bodyPr>
          <a:lstStyle/>
          <a:p>
            <a:r>
              <a:rPr lang="en-US" sz="3200" dirty="0"/>
              <a:t>PAYMENT</a:t>
            </a:r>
            <a:endParaRPr lang="en-IN" sz="3200" dirty="0"/>
          </a:p>
        </p:txBody>
      </p:sp>
      <p:graphicFrame>
        <p:nvGraphicFramePr>
          <p:cNvPr id="3" name="Table 3">
            <a:extLst>
              <a:ext uri="{FF2B5EF4-FFF2-40B4-BE49-F238E27FC236}">
                <a16:creationId xmlns:a16="http://schemas.microsoft.com/office/drawing/2014/main" id="{EA63FF1E-4FE8-4022-8A60-FB7BC1D55DF5}"/>
              </a:ext>
            </a:extLst>
          </p:cNvPr>
          <p:cNvGraphicFramePr>
            <a:graphicFrameLocks noGrp="1"/>
          </p:cNvGraphicFramePr>
          <p:nvPr>
            <p:extLst>
              <p:ext uri="{D42A27DB-BD31-4B8C-83A1-F6EECF244321}">
                <p14:modId xmlns:p14="http://schemas.microsoft.com/office/powerpoint/2010/main" val="3906903824"/>
              </p:ext>
            </p:extLst>
          </p:nvPr>
        </p:nvGraphicFramePr>
        <p:xfrm>
          <a:off x="1233996" y="1396522"/>
          <a:ext cx="10147175" cy="3592728"/>
        </p:xfrm>
        <a:graphic>
          <a:graphicData uri="http://schemas.openxmlformats.org/drawingml/2006/table">
            <a:tbl>
              <a:tblPr firstRow="1" bandRow="1">
                <a:tableStyleId>{5C22544A-7EE6-4342-B048-85BDC9FD1C3A}</a:tableStyleId>
              </a:tblPr>
              <a:tblGrid>
                <a:gridCol w="2029435">
                  <a:extLst>
                    <a:ext uri="{9D8B030D-6E8A-4147-A177-3AD203B41FA5}">
                      <a16:colId xmlns:a16="http://schemas.microsoft.com/office/drawing/2014/main" val="4124219237"/>
                    </a:ext>
                  </a:extLst>
                </a:gridCol>
                <a:gridCol w="2029435">
                  <a:extLst>
                    <a:ext uri="{9D8B030D-6E8A-4147-A177-3AD203B41FA5}">
                      <a16:colId xmlns:a16="http://schemas.microsoft.com/office/drawing/2014/main" val="354954264"/>
                    </a:ext>
                  </a:extLst>
                </a:gridCol>
                <a:gridCol w="2029435">
                  <a:extLst>
                    <a:ext uri="{9D8B030D-6E8A-4147-A177-3AD203B41FA5}">
                      <a16:colId xmlns:a16="http://schemas.microsoft.com/office/drawing/2014/main" val="3453075866"/>
                    </a:ext>
                  </a:extLst>
                </a:gridCol>
                <a:gridCol w="2029435">
                  <a:extLst>
                    <a:ext uri="{9D8B030D-6E8A-4147-A177-3AD203B41FA5}">
                      <a16:colId xmlns:a16="http://schemas.microsoft.com/office/drawing/2014/main" val="922544672"/>
                    </a:ext>
                  </a:extLst>
                </a:gridCol>
                <a:gridCol w="2029435">
                  <a:extLst>
                    <a:ext uri="{9D8B030D-6E8A-4147-A177-3AD203B41FA5}">
                      <a16:colId xmlns:a16="http://schemas.microsoft.com/office/drawing/2014/main" val="885508475"/>
                    </a:ext>
                  </a:extLst>
                </a:gridCol>
              </a:tblGrid>
              <a:tr h="656732">
                <a:tc>
                  <a:txBody>
                    <a:bodyPr/>
                    <a:lstStyle/>
                    <a:p>
                      <a:pPr algn="ctr">
                        <a:lnSpc>
                          <a:spcPct val="115000"/>
                        </a:lnSpc>
                      </a:pPr>
                      <a:r>
                        <a:rPr lang="en-GB" sz="1600" b="1">
                          <a:solidFill>
                            <a:schemeClr val="tx2"/>
                          </a:solidFill>
                          <a:effectLst/>
                          <a:latin typeface="+mn-lt"/>
                          <a:ea typeface="Arial" panose="020B0604020202020204" pitchFamily="34" charset="0"/>
                        </a:rPr>
                        <a:t>Column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Type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Constraints</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Desciption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Sample Data</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928758261"/>
                  </a:ext>
                </a:extLst>
              </a:tr>
              <a:tr h="758000">
                <a:tc>
                  <a:txBody>
                    <a:bodyPr/>
                    <a:lstStyle/>
                    <a:p>
                      <a:pPr algn="ctr">
                        <a:lnSpc>
                          <a:spcPct val="115000"/>
                        </a:lnSpc>
                      </a:pPr>
                      <a:r>
                        <a:rPr lang="en-US" sz="1600" kern="1200">
                          <a:solidFill>
                            <a:schemeClr val="tx2"/>
                          </a:solidFill>
                          <a:effectLst/>
                          <a:latin typeface="+mn-lt"/>
                          <a:ea typeface="Arial" panose="020B0604020202020204" pitchFamily="34" charset="0"/>
                        </a:rPr>
                        <a:t>PaymentId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BIGINT(15)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PRIMARY KEY</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Id of Payment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1</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135691751"/>
                  </a:ext>
                </a:extLst>
              </a:tr>
              <a:tr h="760632">
                <a:tc>
                  <a:txBody>
                    <a:bodyPr/>
                    <a:lstStyle/>
                    <a:p>
                      <a:pPr algn="ctr">
                        <a:lnSpc>
                          <a:spcPct val="115000"/>
                        </a:lnSpc>
                      </a:pPr>
                      <a:r>
                        <a:rPr lang="en-US" sz="1600" kern="1200">
                          <a:solidFill>
                            <a:schemeClr val="tx2"/>
                          </a:solidFill>
                          <a:effectLst/>
                          <a:latin typeface="+mn-lt"/>
                          <a:ea typeface="Arial" panose="020B0604020202020204" pitchFamily="34" charset="0"/>
                        </a:rPr>
                        <a:t>Timestamp</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DATETIME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Date and time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2021-07-09 16:26:42.210756</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628531639"/>
                  </a:ext>
                </a:extLst>
              </a:tr>
              <a:tr h="656732">
                <a:tc>
                  <a:txBody>
                    <a:bodyPr/>
                    <a:lstStyle/>
                    <a:p>
                      <a:pPr algn="ctr">
                        <a:lnSpc>
                          <a:spcPct val="115000"/>
                        </a:lnSpc>
                      </a:pPr>
                      <a:r>
                        <a:rPr lang="en-GB" sz="1600" kern="1200">
                          <a:solidFill>
                            <a:schemeClr val="tx2"/>
                          </a:solidFill>
                          <a:effectLst/>
                          <a:latin typeface="+mn-lt"/>
                          <a:ea typeface="Arial" panose="020B0604020202020204" pitchFamily="34" charset="0"/>
                        </a:rPr>
                        <a:t>PaymentType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TINYINT(1)</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Type of payment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1</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801152423"/>
                  </a:ext>
                </a:extLst>
              </a:tr>
              <a:tr h="760632">
                <a:tc>
                  <a:txBody>
                    <a:bodyPr/>
                    <a:lstStyle/>
                    <a:p>
                      <a:pPr algn="ctr">
                        <a:lnSpc>
                          <a:spcPct val="115000"/>
                        </a:lnSpc>
                      </a:pPr>
                      <a:r>
                        <a:rPr lang="en-GB" sz="1600" kern="1200">
                          <a:solidFill>
                            <a:schemeClr val="tx2"/>
                          </a:solidFill>
                          <a:effectLst/>
                          <a:latin typeface="+mn-lt"/>
                          <a:ea typeface="Arial" panose="020B0604020202020204" pitchFamily="34" charset="0"/>
                        </a:rPr>
                        <a:t>ReferenceNo</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VARCHAR(128)</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Reference number of payment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dirty="0">
                          <a:solidFill>
                            <a:schemeClr val="tx2"/>
                          </a:solidFill>
                          <a:effectLst/>
                          <a:latin typeface="+mn-lt"/>
                          <a:ea typeface="Arial" panose="020B0604020202020204" pitchFamily="34" charset="0"/>
                        </a:rPr>
                        <a:t>ipi_1IH5Vo2eZvKYlo2CKPRLvsz3</a:t>
                      </a:r>
                      <a:endParaRPr lang="en-IN" sz="1600" dirty="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60172866"/>
                  </a:ext>
                </a:extLst>
              </a:tr>
            </a:tbl>
          </a:graphicData>
        </a:graphic>
      </p:graphicFrame>
    </p:spTree>
    <p:extLst>
      <p:ext uri="{BB962C8B-B14F-4D97-AF65-F5344CB8AC3E}">
        <p14:creationId xmlns:p14="http://schemas.microsoft.com/office/powerpoint/2010/main" val="480284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766897-5714-4228-AF6D-6EDEBAF796FE}"/>
              </a:ext>
            </a:extLst>
          </p:cNvPr>
          <p:cNvSpPr>
            <a:spLocks noGrp="1"/>
          </p:cNvSpPr>
          <p:nvPr>
            <p:ph type="title"/>
          </p:nvPr>
        </p:nvSpPr>
        <p:spPr>
          <a:xfrm>
            <a:off x="546101" y="336495"/>
            <a:ext cx="3896359" cy="1060027"/>
          </a:xfrm>
        </p:spPr>
        <p:txBody>
          <a:bodyPr>
            <a:normAutofit/>
          </a:bodyPr>
          <a:lstStyle/>
          <a:p>
            <a:r>
              <a:rPr lang="en-IN" sz="3200" dirty="0"/>
              <a:t>Contact</a:t>
            </a:r>
          </a:p>
        </p:txBody>
      </p:sp>
      <p:graphicFrame>
        <p:nvGraphicFramePr>
          <p:cNvPr id="4" name="Table 3">
            <a:extLst>
              <a:ext uri="{FF2B5EF4-FFF2-40B4-BE49-F238E27FC236}">
                <a16:creationId xmlns:a16="http://schemas.microsoft.com/office/drawing/2014/main" id="{38227E2D-AF00-4BD0-9B3A-1EFC169B7D06}"/>
              </a:ext>
            </a:extLst>
          </p:cNvPr>
          <p:cNvGraphicFramePr>
            <a:graphicFrameLocks noGrp="1"/>
          </p:cNvGraphicFramePr>
          <p:nvPr>
            <p:extLst>
              <p:ext uri="{D42A27DB-BD31-4B8C-83A1-F6EECF244321}">
                <p14:modId xmlns:p14="http://schemas.microsoft.com/office/powerpoint/2010/main" val="1534280633"/>
              </p:ext>
            </p:extLst>
          </p:nvPr>
        </p:nvGraphicFramePr>
        <p:xfrm>
          <a:off x="854130" y="1396522"/>
          <a:ext cx="10483740" cy="4587028"/>
        </p:xfrm>
        <a:graphic>
          <a:graphicData uri="http://schemas.openxmlformats.org/drawingml/2006/table">
            <a:tbl>
              <a:tblPr firstRow="1" bandRow="1">
                <a:tableStyleId>{5C22544A-7EE6-4342-B048-85BDC9FD1C3A}</a:tableStyleId>
              </a:tblPr>
              <a:tblGrid>
                <a:gridCol w="2096748">
                  <a:extLst>
                    <a:ext uri="{9D8B030D-6E8A-4147-A177-3AD203B41FA5}">
                      <a16:colId xmlns:a16="http://schemas.microsoft.com/office/drawing/2014/main" val="4124219237"/>
                    </a:ext>
                  </a:extLst>
                </a:gridCol>
                <a:gridCol w="2096748">
                  <a:extLst>
                    <a:ext uri="{9D8B030D-6E8A-4147-A177-3AD203B41FA5}">
                      <a16:colId xmlns:a16="http://schemas.microsoft.com/office/drawing/2014/main" val="354954264"/>
                    </a:ext>
                  </a:extLst>
                </a:gridCol>
                <a:gridCol w="2096748">
                  <a:extLst>
                    <a:ext uri="{9D8B030D-6E8A-4147-A177-3AD203B41FA5}">
                      <a16:colId xmlns:a16="http://schemas.microsoft.com/office/drawing/2014/main" val="3453075866"/>
                    </a:ext>
                  </a:extLst>
                </a:gridCol>
                <a:gridCol w="2096748">
                  <a:extLst>
                    <a:ext uri="{9D8B030D-6E8A-4147-A177-3AD203B41FA5}">
                      <a16:colId xmlns:a16="http://schemas.microsoft.com/office/drawing/2014/main" val="922544672"/>
                    </a:ext>
                  </a:extLst>
                </a:gridCol>
                <a:gridCol w="2096748">
                  <a:extLst>
                    <a:ext uri="{9D8B030D-6E8A-4147-A177-3AD203B41FA5}">
                      <a16:colId xmlns:a16="http://schemas.microsoft.com/office/drawing/2014/main" val="370489383"/>
                    </a:ext>
                  </a:extLst>
                </a:gridCol>
              </a:tblGrid>
              <a:tr h="808370">
                <a:tc>
                  <a:txBody>
                    <a:bodyPr/>
                    <a:lstStyle/>
                    <a:p>
                      <a:pPr algn="ctr">
                        <a:lnSpc>
                          <a:spcPct val="115000"/>
                        </a:lnSpc>
                      </a:pPr>
                      <a:r>
                        <a:rPr lang="en-GB" sz="1600" b="1">
                          <a:solidFill>
                            <a:schemeClr val="tx2"/>
                          </a:solidFill>
                          <a:effectLst/>
                          <a:latin typeface="+mn-lt"/>
                          <a:ea typeface="Arial" panose="020B0604020202020204" pitchFamily="34" charset="0"/>
                        </a:rPr>
                        <a:t>Column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Type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Constraints</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Desciption</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b="1">
                          <a:solidFill>
                            <a:schemeClr val="tx2"/>
                          </a:solidFill>
                          <a:effectLst/>
                          <a:latin typeface="+mn-lt"/>
                          <a:ea typeface="Arial" panose="020B0604020202020204" pitchFamily="34" charset="0"/>
                        </a:rPr>
                        <a:t>Sample Data</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928758261"/>
                  </a:ext>
                </a:extLst>
              </a:tr>
              <a:tr h="808370">
                <a:tc>
                  <a:txBody>
                    <a:bodyPr/>
                    <a:lstStyle/>
                    <a:p>
                      <a:pPr algn="ctr">
                        <a:lnSpc>
                          <a:spcPct val="115000"/>
                        </a:lnSpc>
                      </a:pPr>
                      <a:r>
                        <a:rPr lang="en-US" sz="1600" kern="1200">
                          <a:solidFill>
                            <a:schemeClr val="tx2"/>
                          </a:solidFill>
                          <a:effectLst/>
                          <a:latin typeface="+mn-lt"/>
                          <a:ea typeface="Arial" panose="020B0604020202020204" pitchFamily="34" charset="0"/>
                        </a:rPr>
                        <a:t>ContactId</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INT(15)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PRIMARY KEY</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Id of Payment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1</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3135691751"/>
                  </a:ext>
                </a:extLst>
              </a:tr>
              <a:tr h="545178">
                <a:tc>
                  <a:txBody>
                    <a:bodyPr/>
                    <a:lstStyle/>
                    <a:p>
                      <a:pPr algn="ctr">
                        <a:lnSpc>
                          <a:spcPct val="115000"/>
                        </a:lnSpc>
                      </a:pPr>
                      <a:r>
                        <a:rPr lang="en-US" sz="1600" kern="1200">
                          <a:solidFill>
                            <a:schemeClr val="tx2"/>
                          </a:solidFill>
                          <a:effectLst/>
                          <a:latin typeface="+mn-lt"/>
                          <a:ea typeface="Arial" panose="020B0604020202020204" pitchFamily="34" charset="0"/>
                        </a:rPr>
                        <a:t>Name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VARCHAR(45)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Name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Dipak</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098880175"/>
                  </a:ext>
                </a:extLst>
              </a:tr>
              <a:tr h="808370">
                <a:tc>
                  <a:txBody>
                    <a:bodyPr/>
                    <a:lstStyle/>
                    <a:p>
                      <a:pPr algn="ctr">
                        <a:lnSpc>
                          <a:spcPct val="115000"/>
                        </a:lnSpc>
                      </a:pPr>
                      <a:r>
                        <a:rPr lang="en-US" sz="1600" kern="1200">
                          <a:solidFill>
                            <a:schemeClr val="tx2"/>
                          </a:solidFill>
                          <a:effectLst/>
                          <a:latin typeface="+mn-lt"/>
                          <a:ea typeface="Arial" panose="020B0604020202020204" pitchFamily="34" charset="0"/>
                        </a:rPr>
                        <a:t>Subject </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VARCHAR(45)</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US"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Subject of contact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Car inquiry</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2628531639"/>
                  </a:ext>
                </a:extLst>
              </a:tr>
              <a:tr h="808370">
                <a:tc>
                  <a:txBody>
                    <a:bodyPr/>
                    <a:lstStyle/>
                    <a:p>
                      <a:pPr algn="ctr">
                        <a:lnSpc>
                          <a:spcPct val="115000"/>
                        </a:lnSpc>
                      </a:pPr>
                      <a:r>
                        <a:rPr lang="en-GB" sz="1600" kern="1200">
                          <a:solidFill>
                            <a:schemeClr val="tx2"/>
                          </a:solidFill>
                          <a:effectLst/>
                          <a:latin typeface="+mn-lt"/>
                          <a:ea typeface="Arial" panose="020B0604020202020204" pitchFamily="34" charset="0"/>
                        </a:rPr>
                        <a:t>Message</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LONGTEXT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Message fo subject</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“Hello world!”</a:t>
                      </a:r>
                      <a:endParaRPr lang="en-IN" sz="160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801152423"/>
                  </a:ext>
                </a:extLst>
              </a:tr>
              <a:tr h="808370">
                <a:tc>
                  <a:txBody>
                    <a:bodyPr/>
                    <a:lstStyle/>
                    <a:p>
                      <a:pPr algn="ctr">
                        <a:lnSpc>
                          <a:spcPct val="115000"/>
                        </a:lnSpc>
                      </a:pPr>
                      <a:r>
                        <a:rPr lang="en-GB" sz="1600" kern="1200">
                          <a:solidFill>
                            <a:schemeClr val="tx2"/>
                          </a:solidFill>
                          <a:effectLst/>
                          <a:latin typeface="+mn-lt"/>
                          <a:ea typeface="Arial" panose="020B0604020202020204" pitchFamily="34" charset="0"/>
                        </a:rPr>
                        <a:t>Email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VARCHAR(320)</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NOT NULL</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a:solidFill>
                            <a:schemeClr val="tx2"/>
                          </a:solidFill>
                          <a:effectLst/>
                          <a:latin typeface="+mn-lt"/>
                          <a:ea typeface="Arial" panose="020B0604020202020204" pitchFamily="34" charset="0"/>
                        </a:rPr>
                        <a:t>Email of user</a:t>
                      </a:r>
                      <a:endParaRPr lang="en-IN" sz="1600">
                        <a:solidFill>
                          <a:schemeClr val="tx2"/>
                        </a:solidFill>
                        <a:effectLst/>
                        <a:latin typeface="+mn-lt"/>
                        <a:ea typeface="Arial" panose="020B0604020202020204" pitchFamily="34" charset="0"/>
                      </a:endParaRPr>
                    </a:p>
                  </a:txBody>
                  <a:tcPr marL="63500" marR="63500" marT="63500" marB="63500">
                    <a:noFill/>
                  </a:tcPr>
                </a:tc>
                <a:tc>
                  <a:txBody>
                    <a:bodyPr/>
                    <a:lstStyle/>
                    <a:p>
                      <a:pPr algn="ctr">
                        <a:lnSpc>
                          <a:spcPct val="115000"/>
                        </a:lnSpc>
                      </a:pPr>
                      <a:r>
                        <a:rPr lang="en-GB" sz="1600" kern="1200" dirty="0">
                          <a:solidFill>
                            <a:schemeClr val="tx2"/>
                          </a:solidFill>
                          <a:effectLst/>
                          <a:latin typeface="+mn-lt"/>
                          <a:ea typeface="Arial" panose="020B0604020202020204" pitchFamily="34" charset="0"/>
                        </a:rPr>
                        <a:t>ds9952@gmail.com</a:t>
                      </a:r>
                      <a:endParaRPr lang="en-IN" sz="1600" dirty="0">
                        <a:solidFill>
                          <a:schemeClr val="tx2"/>
                        </a:solidFill>
                        <a:effectLst/>
                        <a:latin typeface="+mn-lt"/>
                        <a:ea typeface="Arial" panose="020B0604020202020204" pitchFamily="34" charset="0"/>
                      </a:endParaRPr>
                    </a:p>
                  </a:txBody>
                  <a:tcPr marL="68580" marR="68580" marT="0" marB="0">
                    <a:noFill/>
                  </a:tcPr>
                </a:tc>
                <a:extLst>
                  <a:ext uri="{0D108BD9-81ED-4DB2-BD59-A6C34878D82A}">
                    <a16:rowId xmlns:a16="http://schemas.microsoft.com/office/drawing/2014/main" val="1594598833"/>
                  </a:ext>
                </a:extLst>
              </a:tr>
            </a:tbl>
          </a:graphicData>
        </a:graphic>
      </p:graphicFrame>
    </p:spTree>
    <p:extLst>
      <p:ext uri="{BB962C8B-B14F-4D97-AF65-F5344CB8AC3E}">
        <p14:creationId xmlns:p14="http://schemas.microsoft.com/office/powerpoint/2010/main" val="3704655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926E-C326-44A3-8A38-E5AD4121D4C7}"/>
              </a:ext>
            </a:extLst>
          </p:cNvPr>
          <p:cNvSpPr>
            <a:spLocks noGrp="1"/>
          </p:cNvSpPr>
          <p:nvPr>
            <p:ph type="title"/>
          </p:nvPr>
        </p:nvSpPr>
        <p:spPr>
          <a:xfrm>
            <a:off x="3704208" y="2234214"/>
            <a:ext cx="4108141" cy="1456267"/>
          </a:xfrm>
        </p:spPr>
        <p:txBody>
          <a:bodyPr/>
          <a:lstStyle/>
          <a:p>
            <a:r>
              <a:rPr lang="en-US" dirty="0" err="1"/>
              <a:t>ScreenShots</a:t>
            </a:r>
            <a:endParaRPr lang="en-IN" dirty="0"/>
          </a:p>
        </p:txBody>
      </p:sp>
    </p:spTree>
    <p:extLst>
      <p:ext uri="{BB962C8B-B14F-4D97-AF65-F5344CB8AC3E}">
        <p14:creationId xmlns:p14="http://schemas.microsoft.com/office/powerpoint/2010/main" val="1623030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103B-52E5-4DE2-822F-C9A6AE4C508A}"/>
              </a:ext>
            </a:extLst>
          </p:cNvPr>
          <p:cNvSpPr>
            <a:spLocks noGrp="1"/>
          </p:cNvSpPr>
          <p:nvPr>
            <p:ph type="title"/>
          </p:nvPr>
        </p:nvSpPr>
        <p:spPr>
          <a:xfrm>
            <a:off x="597025" y="-162757"/>
            <a:ext cx="10131425" cy="1456267"/>
          </a:xfrm>
        </p:spPr>
        <p:txBody>
          <a:bodyPr>
            <a:normAutofit/>
          </a:bodyPr>
          <a:lstStyle/>
          <a:p>
            <a:r>
              <a:rPr lang="en-IN" sz="2400" b="1" cap="none" dirty="0">
                <a:latin typeface="+mn-lt"/>
              </a:rPr>
              <a:t>Index Page:</a:t>
            </a:r>
            <a:br>
              <a:rPr lang="en-IN" sz="2400" b="1" cap="none" dirty="0"/>
            </a:br>
            <a:r>
              <a:rPr lang="en-IN" sz="2000" b="1" cap="none" dirty="0"/>
              <a:t>	</a:t>
            </a:r>
            <a:r>
              <a:rPr lang="en-GB" sz="1800" cap="none" dirty="0">
                <a:effectLst/>
                <a:latin typeface="+mn-lt"/>
                <a:ea typeface="Arial" panose="020B0604020202020204" pitchFamily="34" charset="0"/>
              </a:rPr>
              <a:t>This page is shown when someone visits the website.</a:t>
            </a:r>
            <a:endParaRPr lang="en-IN" sz="1800" cap="none" dirty="0">
              <a:latin typeface="+mn-lt"/>
            </a:endParaRPr>
          </a:p>
        </p:txBody>
      </p:sp>
      <p:pic>
        <p:nvPicPr>
          <p:cNvPr id="5" name="Content Placeholder 4">
            <a:extLst>
              <a:ext uri="{FF2B5EF4-FFF2-40B4-BE49-F238E27FC236}">
                <a16:creationId xmlns:a16="http://schemas.microsoft.com/office/drawing/2014/main" id="{A857EE10-088A-4CF4-8844-02535CB9ED57}"/>
              </a:ext>
            </a:extLst>
          </p:cNvPr>
          <p:cNvPicPr>
            <a:picLocks noGrp="1" noChangeAspect="1"/>
          </p:cNvPicPr>
          <p:nvPr>
            <p:ph idx="1"/>
          </p:nvPr>
        </p:nvPicPr>
        <p:blipFill>
          <a:blip r:embed="rId2"/>
          <a:stretch>
            <a:fillRect/>
          </a:stretch>
        </p:blipFill>
        <p:spPr>
          <a:xfrm>
            <a:off x="597025" y="1100831"/>
            <a:ext cx="11077111" cy="5655076"/>
          </a:xfrm>
        </p:spPr>
      </p:pic>
    </p:spTree>
    <p:extLst>
      <p:ext uri="{BB962C8B-B14F-4D97-AF65-F5344CB8AC3E}">
        <p14:creationId xmlns:p14="http://schemas.microsoft.com/office/powerpoint/2010/main" val="4251204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5AB5973-3ECB-4352-8F86-DD50D88168F5}"/>
              </a:ext>
            </a:extLst>
          </p:cNvPr>
          <p:cNvPicPr>
            <a:picLocks noGrp="1" noChangeAspect="1"/>
          </p:cNvPicPr>
          <p:nvPr>
            <p:ph idx="1"/>
          </p:nvPr>
        </p:nvPicPr>
        <p:blipFill>
          <a:blip r:embed="rId2"/>
          <a:stretch>
            <a:fillRect/>
          </a:stretch>
        </p:blipFill>
        <p:spPr>
          <a:xfrm>
            <a:off x="807867" y="1109709"/>
            <a:ext cx="10670959" cy="5450932"/>
          </a:xfrm>
        </p:spPr>
      </p:pic>
      <p:sp>
        <p:nvSpPr>
          <p:cNvPr id="5" name="TextBox 4">
            <a:extLst>
              <a:ext uri="{FF2B5EF4-FFF2-40B4-BE49-F238E27FC236}">
                <a16:creationId xmlns:a16="http://schemas.microsoft.com/office/drawing/2014/main" id="{789B26A6-9370-404B-8408-B792FC2DE7E0}"/>
              </a:ext>
            </a:extLst>
          </p:cNvPr>
          <p:cNvSpPr txBox="1"/>
          <p:nvPr/>
        </p:nvSpPr>
        <p:spPr>
          <a:xfrm>
            <a:off x="685801" y="297359"/>
            <a:ext cx="6094520" cy="461665"/>
          </a:xfrm>
          <a:prstGeom prst="rect">
            <a:avLst/>
          </a:prstGeom>
          <a:noFill/>
        </p:spPr>
        <p:txBody>
          <a:bodyPr wrap="square">
            <a:spAutoFit/>
          </a:bodyPr>
          <a:lstStyle/>
          <a:p>
            <a:r>
              <a:rPr lang="en-IN" sz="2400" b="1" cap="none" dirty="0"/>
              <a:t>Index Page:</a:t>
            </a:r>
            <a:endParaRPr lang="en-IN" dirty="0"/>
          </a:p>
        </p:txBody>
      </p:sp>
    </p:spTree>
    <p:extLst>
      <p:ext uri="{BB962C8B-B14F-4D97-AF65-F5344CB8AC3E}">
        <p14:creationId xmlns:p14="http://schemas.microsoft.com/office/powerpoint/2010/main" val="277789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7DC0-7A1B-479A-98D1-6F6094A1C9D7}"/>
              </a:ext>
            </a:extLst>
          </p:cNvPr>
          <p:cNvSpPr>
            <a:spLocks noGrp="1"/>
          </p:cNvSpPr>
          <p:nvPr>
            <p:ph type="title"/>
          </p:nvPr>
        </p:nvSpPr>
        <p:spPr>
          <a:xfrm>
            <a:off x="685800" y="872570"/>
            <a:ext cx="10131425" cy="1077157"/>
          </a:xfrm>
        </p:spPr>
        <p:txBody>
          <a:bodyPr/>
          <a:lstStyle/>
          <a:p>
            <a:r>
              <a:rPr lang="en-IN" cap="none" dirty="0"/>
              <a:t>Existing System</a:t>
            </a:r>
          </a:p>
        </p:txBody>
      </p:sp>
      <p:sp>
        <p:nvSpPr>
          <p:cNvPr id="5" name="TextBox 4">
            <a:extLst>
              <a:ext uri="{FF2B5EF4-FFF2-40B4-BE49-F238E27FC236}">
                <a16:creationId xmlns:a16="http://schemas.microsoft.com/office/drawing/2014/main" id="{DE1669E8-6FBC-4DC1-8EA1-950F8E4C51A1}"/>
              </a:ext>
            </a:extLst>
          </p:cNvPr>
          <p:cNvSpPr txBox="1"/>
          <p:nvPr/>
        </p:nvSpPr>
        <p:spPr>
          <a:xfrm>
            <a:off x="685800" y="3805664"/>
            <a:ext cx="7011139" cy="646331"/>
          </a:xfrm>
          <a:prstGeom prst="rect">
            <a:avLst/>
          </a:prstGeom>
          <a:noFill/>
        </p:spPr>
        <p:txBody>
          <a:bodyPr wrap="square">
            <a:spAutoFit/>
          </a:bodyPr>
          <a:lstStyle/>
          <a:p>
            <a:r>
              <a:rPr lang="en-GB" sz="3600" dirty="0">
                <a:effectLst/>
                <a:latin typeface="+mj-lt"/>
                <a:ea typeface="Trebuchet MS" panose="020B0603020202020204" pitchFamily="34" charset="0"/>
                <a:cs typeface="Trebuchet MS" panose="020B0603020202020204" pitchFamily="34" charset="0"/>
              </a:rPr>
              <a:t>Need For the New System</a:t>
            </a:r>
            <a:endParaRPr lang="en-IN" sz="3600" dirty="0">
              <a:latin typeface="+mj-lt"/>
            </a:endParaRPr>
          </a:p>
        </p:txBody>
      </p:sp>
      <p:sp>
        <p:nvSpPr>
          <p:cNvPr id="11" name="TextBox 10">
            <a:extLst>
              <a:ext uri="{FF2B5EF4-FFF2-40B4-BE49-F238E27FC236}">
                <a16:creationId xmlns:a16="http://schemas.microsoft.com/office/drawing/2014/main" id="{C8F34367-24ED-4E1A-ABF7-47A4FF7EBD6A}"/>
              </a:ext>
            </a:extLst>
          </p:cNvPr>
          <p:cNvSpPr txBox="1"/>
          <p:nvPr/>
        </p:nvSpPr>
        <p:spPr>
          <a:xfrm>
            <a:off x="685800" y="1949727"/>
            <a:ext cx="9918206" cy="779444"/>
          </a:xfrm>
          <a:prstGeom prst="rect">
            <a:avLst/>
          </a:prstGeom>
          <a:noFill/>
        </p:spPr>
        <p:txBody>
          <a:bodyPr wrap="square">
            <a:spAutoFit/>
          </a:bodyPr>
          <a:lstStyle/>
          <a:p>
            <a:pPr marL="342900" indent="-342900" algn="just">
              <a:lnSpc>
                <a:spcPct val="115000"/>
              </a:lnSpc>
              <a:buFont typeface="Arial" panose="020B0604020202020204" pitchFamily="34" charset="0"/>
              <a:buChar char="•"/>
            </a:pPr>
            <a:r>
              <a:rPr lang="en-GB" sz="2000" dirty="0">
                <a:effectLst/>
                <a:ea typeface="Arial" panose="020B0604020202020204" pitchFamily="34" charset="0"/>
              </a:rPr>
              <a:t>Currently users book car using the traditional manual system of vehicle reservation through calling or visiting at store</a:t>
            </a:r>
            <a:endParaRPr lang="en-IN" sz="2000" dirty="0">
              <a:effectLst/>
              <a:ea typeface="Arial" panose="020B0604020202020204" pitchFamily="34" charset="0"/>
            </a:endParaRPr>
          </a:p>
        </p:txBody>
      </p:sp>
      <p:sp>
        <p:nvSpPr>
          <p:cNvPr id="15" name="TextBox 14">
            <a:extLst>
              <a:ext uri="{FF2B5EF4-FFF2-40B4-BE49-F238E27FC236}">
                <a16:creationId xmlns:a16="http://schemas.microsoft.com/office/drawing/2014/main" id="{715311E4-6897-44EA-B2FF-B33181F220E0}"/>
              </a:ext>
            </a:extLst>
          </p:cNvPr>
          <p:cNvSpPr txBox="1"/>
          <p:nvPr/>
        </p:nvSpPr>
        <p:spPr>
          <a:xfrm>
            <a:off x="685800" y="4721295"/>
            <a:ext cx="9718242" cy="702372"/>
          </a:xfrm>
          <a:prstGeom prst="rect">
            <a:avLst/>
          </a:prstGeom>
          <a:noFill/>
        </p:spPr>
        <p:txBody>
          <a:bodyPr wrap="square">
            <a:spAutoFit/>
          </a:bodyPr>
          <a:lstStyle/>
          <a:p>
            <a:pPr marL="285750" indent="-285750" algn="just">
              <a:lnSpc>
                <a:spcPct val="115000"/>
              </a:lnSpc>
              <a:buFont typeface="Arial" panose="020B0604020202020204" pitchFamily="34" charset="0"/>
              <a:buChar char="•"/>
            </a:pPr>
            <a:r>
              <a:rPr lang="en-GB" sz="1800" dirty="0">
                <a:effectLst/>
                <a:latin typeface="Arial" panose="020B0604020202020204" pitchFamily="34" charset="0"/>
                <a:ea typeface="Arial" panose="020B0604020202020204" pitchFamily="34" charset="0"/>
              </a:rPr>
              <a:t>To eliminates the risk of erroneous booking and reduce overall lead time online booking system needed.</a:t>
            </a:r>
            <a:endParaRPr lang="en-IN"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31534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E9D0295-E8BC-4442-8B2D-9AFCA487AA93}"/>
              </a:ext>
            </a:extLst>
          </p:cNvPr>
          <p:cNvPicPr>
            <a:picLocks noGrp="1" noChangeAspect="1"/>
          </p:cNvPicPr>
          <p:nvPr>
            <p:ph idx="1"/>
          </p:nvPr>
        </p:nvPicPr>
        <p:blipFill>
          <a:blip r:embed="rId2"/>
          <a:stretch>
            <a:fillRect/>
          </a:stretch>
        </p:blipFill>
        <p:spPr>
          <a:xfrm>
            <a:off x="798991" y="1100831"/>
            <a:ext cx="10626570" cy="5504155"/>
          </a:xfrm>
        </p:spPr>
      </p:pic>
      <p:sp>
        <p:nvSpPr>
          <p:cNvPr id="5" name="TextBox 4">
            <a:extLst>
              <a:ext uri="{FF2B5EF4-FFF2-40B4-BE49-F238E27FC236}">
                <a16:creationId xmlns:a16="http://schemas.microsoft.com/office/drawing/2014/main" id="{90DB65E8-9A41-48B7-8354-0C1419A35183}"/>
              </a:ext>
            </a:extLst>
          </p:cNvPr>
          <p:cNvSpPr txBox="1"/>
          <p:nvPr/>
        </p:nvSpPr>
        <p:spPr>
          <a:xfrm>
            <a:off x="685801" y="361310"/>
            <a:ext cx="6094520" cy="461665"/>
          </a:xfrm>
          <a:prstGeom prst="rect">
            <a:avLst/>
          </a:prstGeom>
          <a:noFill/>
        </p:spPr>
        <p:txBody>
          <a:bodyPr wrap="square">
            <a:spAutoFit/>
          </a:bodyPr>
          <a:lstStyle/>
          <a:p>
            <a:r>
              <a:rPr lang="en-IN" sz="2400" b="1" cap="none" dirty="0"/>
              <a:t>Index Page:</a:t>
            </a:r>
            <a:endParaRPr lang="en-IN" sz="2400" dirty="0"/>
          </a:p>
        </p:txBody>
      </p:sp>
    </p:spTree>
    <p:extLst>
      <p:ext uri="{BB962C8B-B14F-4D97-AF65-F5344CB8AC3E}">
        <p14:creationId xmlns:p14="http://schemas.microsoft.com/office/powerpoint/2010/main" val="2742306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08DA02D-B60A-4ECA-915D-A0FBAE036F3E}"/>
              </a:ext>
            </a:extLst>
          </p:cNvPr>
          <p:cNvPicPr>
            <a:picLocks noGrp="1" noChangeAspect="1"/>
          </p:cNvPicPr>
          <p:nvPr>
            <p:ph idx="1"/>
          </p:nvPr>
        </p:nvPicPr>
        <p:blipFill>
          <a:blip r:embed="rId2"/>
          <a:stretch>
            <a:fillRect/>
          </a:stretch>
        </p:blipFill>
        <p:spPr>
          <a:xfrm>
            <a:off x="853736" y="1278384"/>
            <a:ext cx="10484527" cy="5442012"/>
          </a:xfrm>
        </p:spPr>
      </p:pic>
      <p:sp>
        <p:nvSpPr>
          <p:cNvPr id="5" name="TextBox 4">
            <a:extLst>
              <a:ext uri="{FF2B5EF4-FFF2-40B4-BE49-F238E27FC236}">
                <a16:creationId xmlns:a16="http://schemas.microsoft.com/office/drawing/2014/main" id="{5DCCF289-CA5F-44DE-8207-F5FDFE02893C}"/>
              </a:ext>
            </a:extLst>
          </p:cNvPr>
          <p:cNvSpPr txBox="1"/>
          <p:nvPr/>
        </p:nvSpPr>
        <p:spPr>
          <a:xfrm>
            <a:off x="685801" y="297359"/>
            <a:ext cx="6094520" cy="769441"/>
          </a:xfrm>
          <a:prstGeom prst="rect">
            <a:avLst/>
          </a:prstGeom>
          <a:noFill/>
        </p:spPr>
        <p:txBody>
          <a:bodyPr wrap="square">
            <a:spAutoFit/>
          </a:bodyPr>
          <a:lstStyle/>
          <a:p>
            <a:r>
              <a:rPr lang="en-IN" sz="2400" b="1" dirty="0"/>
              <a:t>Fleet</a:t>
            </a:r>
            <a:r>
              <a:rPr lang="en-IN" sz="2400" b="1" cap="none" dirty="0">
                <a:latin typeface="+mn-lt"/>
              </a:rPr>
              <a:t>:</a:t>
            </a:r>
            <a:br>
              <a:rPr lang="en-IN" sz="2400" b="1" cap="none" dirty="0"/>
            </a:br>
            <a:r>
              <a:rPr lang="en-IN" sz="2000" b="1" cap="none" dirty="0"/>
              <a:t>	</a:t>
            </a:r>
            <a:r>
              <a:rPr lang="en-IN" sz="1800" cap="none" dirty="0"/>
              <a:t>Cars are displayed </a:t>
            </a:r>
            <a:r>
              <a:rPr lang="en-IN" dirty="0"/>
              <a:t>on this page.</a:t>
            </a:r>
          </a:p>
        </p:txBody>
      </p:sp>
    </p:spTree>
    <p:extLst>
      <p:ext uri="{BB962C8B-B14F-4D97-AF65-F5344CB8AC3E}">
        <p14:creationId xmlns:p14="http://schemas.microsoft.com/office/powerpoint/2010/main" val="2543915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3399590-A0B2-45D8-B63E-2D1F0EEB93CD}"/>
              </a:ext>
            </a:extLst>
          </p:cNvPr>
          <p:cNvPicPr>
            <a:picLocks noGrp="1" noChangeAspect="1"/>
          </p:cNvPicPr>
          <p:nvPr>
            <p:ph idx="1"/>
          </p:nvPr>
        </p:nvPicPr>
        <p:blipFill>
          <a:blip r:embed="rId2"/>
          <a:stretch>
            <a:fillRect/>
          </a:stretch>
        </p:blipFill>
        <p:spPr>
          <a:xfrm>
            <a:off x="772357" y="1109709"/>
            <a:ext cx="10173809" cy="5592932"/>
          </a:xfrm>
        </p:spPr>
      </p:pic>
      <p:sp>
        <p:nvSpPr>
          <p:cNvPr id="5" name="TextBox 4">
            <a:extLst>
              <a:ext uri="{FF2B5EF4-FFF2-40B4-BE49-F238E27FC236}">
                <a16:creationId xmlns:a16="http://schemas.microsoft.com/office/drawing/2014/main" id="{CD16D623-3E3A-4A3D-8AD1-636A4AF07D25}"/>
              </a:ext>
            </a:extLst>
          </p:cNvPr>
          <p:cNvSpPr txBox="1"/>
          <p:nvPr/>
        </p:nvSpPr>
        <p:spPr>
          <a:xfrm>
            <a:off x="685801" y="405698"/>
            <a:ext cx="6094520" cy="461665"/>
          </a:xfrm>
          <a:prstGeom prst="rect">
            <a:avLst/>
          </a:prstGeom>
          <a:noFill/>
        </p:spPr>
        <p:txBody>
          <a:bodyPr wrap="square">
            <a:spAutoFit/>
          </a:bodyPr>
          <a:lstStyle/>
          <a:p>
            <a:r>
              <a:rPr lang="en-IN" sz="2400" b="1" dirty="0"/>
              <a:t>Fleet</a:t>
            </a:r>
            <a:r>
              <a:rPr lang="en-IN" sz="2400" b="1" cap="none" dirty="0">
                <a:latin typeface="+mn-lt"/>
              </a:rPr>
              <a:t> Page:</a:t>
            </a:r>
            <a:endParaRPr lang="en-IN" sz="2400" dirty="0"/>
          </a:p>
        </p:txBody>
      </p:sp>
    </p:spTree>
    <p:extLst>
      <p:ext uri="{BB962C8B-B14F-4D97-AF65-F5344CB8AC3E}">
        <p14:creationId xmlns:p14="http://schemas.microsoft.com/office/powerpoint/2010/main" val="2997351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2A3E201-6502-41AD-A50A-33AF266C09C0}"/>
              </a:ext>
            </a:extLst>
          </p:cNvPr>
          <p:cNvPicPr>
            <a:picLocks noGrp="1" noChangeAspect="1"/>
          </p:cNvPicPr>
          <p:nvPr>
            <p:ph idx="1"/>
          </p:nvPr>
        </p:nvPicPr>
        <p:blipFill>
          <a:blip r:embed="rId2"/>
          <a:stretch>
            <a:fillRect/>
          </a:stretch>
        </p:blipFill>
        <p:spPr>
          <a:xfrm>
            <a:off x="887767" y="1278383"/>
            <a:ext cx="10537793" cy="5495279"/>
          </a:xfrm>
        </p:spPr>
      </p:pic>
      <p:sp>
        <p:nvSpPr>
          <p:cNvPr id="5" name="TextBox 4">
            <a:extLst>
              <a:ext uri="{FF2B5EF4-FFF2-40B4-BE49-F238E27FC236}">
                <a16:creationId xmlns:a16="http://schemas.microsoft.com/office/drawing/2014/main" id="{4AD7D909-B03A-4DAD-BAA7-708E6A75DB75}"/>
              </a:ext>
            </a:extLst>
          </p:cNvPr>
          <p:cNvSpPr txBox="1"/>
          <p:nvPr/>
        </p:nvSpPr>
        <p:spPr>
          <a:xfrm>
            <a:off x="685801" y="297359"/>
            <a:ext cx="6094520" cy="769441"/>
          </a:xfrm>
          <a:prstGeom prst="rect">
            <a:avLst/>
          </a:prstGeom>
          <a:noFill/>
        </p:spPr>
        <p:txBody>
          <a:bodyPr wrap="square">
            <a:spAutoFit/>
          </a:bodyPr>
          <a:lstStyle/>
          <a:p>
            <a:r>
              <a:rPr lang="en-IN" sz="2400" b="1" cap="none" dirty="0">
                <a:latin typeface="+mn-lt"/>
              </a:rPr>
              <a:t>About Us:</a:t>
            </a:r>
            <a:br>
              <a:rPr lang="en-IN" sz="2400" b="1" cap="none" dirty="0"/>
            </a:br>
            <a:r>
              <a:rPr lang="en-IN" sz="2000" b="1" cap="none" dirty="0"/>
              <a:t>	</a:t>
            </a:r>
            <a:r>
              <a:rPr lang="en-GB" sz="1800" dirty="0">
                <a:effectLst/>
                <a:ea typeface="Arial" panose="020B0604020202020204" pitchFamily="34" charset="0"/>
              </a:rPr>
              <a:t>Information regarding the website is shown on this page.</a:t>
            </a:r>
            <a:endParaRPr lang="en-IN" dirty="0"/>
          </a:p>
        </p:txBody>
      </p:sp>
    </p:spTree>
    <p:extLst>
      <p:ext uri="{BB962C8B-B14F-4D97-AF65-F5344CB8AC3E}">
        <p14:creationId xmlns:p14="http://schemas.microsoft.com/office/powerpoint/2010/main" val="1223777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A41C017-E06C-4BA8-8861-91EF9D5F7B89}"/>
              </a:ext>
            </a:extLst>
          </p:cNvPr>
          <p:cNvPicPr>
            <a:picLocks noGrp="1" noChangeAspect="1"/>
          </p:cNvPicPr>
          <p:nvPr>
            <p:ph idx="1"/>
          </p:nvPr>
        </p:nvPicPr>
        <p:blipFill>
          <a:blip r:embed="rId2"/>
          <a:stretch>
            <a:fillRect/>
          </a:stretch>
        </p:blipFill>
        <p:spPr>
          <a:xfrm>
            <a:off x="1251751" y="1358283"/>
            <a:ext cx="9703294" cy="5362113"/>
          </a:xfrm>
        </p:spPr>
      </p:pic>
      <p:sp>
        <p:nvSpPr>
          <p:cNvPr id="5" name="TextBox 4">
            <a:extLst>
              <a:ext uri="{FF2B5EF4-FFF2-40B4-BE49-F238E27FC236}">
                <a16:creationId xmlns:a16="http://schemas.microsoft.com/office/drawing/2014/main" id="{C85D0ECA-6C2F-4E91-A8D2-C3EF7241092F}"/>
              </a:ext>
            </a:extLst>
          </p:cNvPr>
          <p:cNvSpPr txBox="1"/>
          <p:nvPr/>
        </p:nvSpPr>
        <p:spPr>
          <a:xfrm>
            <a:off x="685801" y="420469"/>
            <a:ext cx="6094520" cy="738664"/>
          </a:xfrm>
          <a:prstGeom prst="rect">
            <a:avLst/>
          </a:prstGeom>
          <a:noFill/>
        </p:spPr>
        <p:txBody>
          <a:bodyPr wrap="square">
            <a:spAutoFit/>
          </a:bodyPr>
          <a:lstStyle/>
          <a:p>
            <a:r>
              <a:rPr lang="en-IN" sz="2400" b="1" cap="none" dirty="0">
                <a:latin typeface="+mn-lt"/>
              </a:rPr>
              <a:t>Team:</a:t>
            </a:r>
            <a:br>
              <a:rPr lang="en-IN" sz="1800" b="1" cap="none" dirty="0"/>
            </a:br>
            <a:r>
              <a:rPr lang="en-IN" sz="1600" b="1" cap="none" dirty="0"/>
              <a:t>	</a:t>
            </a:r>
            <a:r>
              <a:rPr lang="en-GB" sz="1800" dirty="0">
                <a:effectLst/>
                <a:ea typeface="Arial" panose="020B0604020202020204" pitchFamily="34" charset="0"/>
              </a:rPr>
              <a:t>Team member details is shown on team page.</a:t>
            </a:r>
            <a:endParaRPr lang="en-IN" dirty="0"/>
          </a:p>
        </p:txBody>
      </p:sp>
    </p:spTree>
    <p:extLst>
      <p:ext uri="{BB962C8B-B14F-4D97-AF65-F5344CB8AC3E}">
        <p14:creationId xmlns:p14="http://schemas.microsoft.com/office/powerpoint/2010/main" val="3600159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342B971-3DCE-44BB-A667-09B6DBE9FF22}"/>
              </a:ext>
            </a:extLst>
          </p:cNvPr>
          <p:cNvPicPr>
            <a:picLocks noGrp="1" noChangeAspect="1"/>
          </p:cNvPicPr>
          <p:nvPr>
            <p:ph idx="1"/>
          </p:nvPr>
        </p:nvPicPr>
        <p:blipFill>
          <a:blip r:embed="rId2"/>
          <a:stretch>
            <a:fillRect/>
          </a:stretch>
        </p:blipFill>
        <p:spPr>
          <a:xfrm>
            <a:off x="1180730" y="1376039"/>
            <a:ext cx="9783192" cy="5362112"/>
          </a:xfrm>
        </p:spPr>
      </p:pic>
      <p:sp>
        <p:nvSpPr>
          <p:cNvPr id="5" name="TextBox 4">
            <a:extLst>
              <a:ext uri="{FF2B5EF4-FFF2-40B4-BE49-F238E27FC236}">
                <a16:creationId xmlns:a16="http://schemas.microsoft.com/office/drawing/2014/main" id="{F673ACFE-AF79-434B-9B18-8F75A8694C4F}"/>
              </a:ext>
            </a:extLst>
          </p:cNvPr>
          <p:cNvSpPr txBox="1"/>
          <p:nvPr/>
        </p:nvSpPr>
        <p:spPr>
          <a:xfrm>
            <a:off x="685801" y="392076"/>
            <a:ext cx="6094520" cy="769441"/>
          </a:xfrm>
          <a:prstGeom prst="rect">
            <a:avLst/>
          </a:prstGeom>
          <a:noFill/>
        </p:spPr>
        <p:txBody>
          <a:bodyPr wrap="square">
            <a:spAutoFit/>
          </a:bodyPr>
          <a:lstStyle/>
          <a:p>
            <a:r>
              <a:rPr lang="en-IN" sz="2400" b="1" dirty="0"/>
              <a:t>Testimonials:</a:t>
            </a:r>
            <a:br>
              <a:rPr lang="en-IN" sz="2400" b="1" cap="none" dirty="0"/>
            </a:br>
            <a:r>
              <a:rPr lang="en-IN" sz="2000" b="1" cap="none" dirty="0"/>
              <a:t>	</a:t>
            </a:r>
            <a:r>
              <a:rPr lang="en-GB" sz="1800" dirty="0">
                <a:effectLst/>
                <a:ea typeface="Arial" panose="020B0604020202020204" pitchFamily="34" charset="0"/>
              </a:rPr>
              <a:t>Customer testimonials are displayed on this page.</a:t>
            </a:r>
            <a:endParaRPr lang="en-IN" dirty="0"/>
          </a:p>
        </p:txBody>
      </p:sp>
    </p:spTree>
    <p:extLst>
      <p:ext uri="{BB962C8B-B14F-4D97-AF65-F5344CB8AC3E}">
        <p14:creationId xmlns:p14="http://schemas.microsoft.com/office/powerpoint/2010/main" val="3844538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72420D-CC3B-40FC-8B70-A49D54EDC327}"/>
              </a:ext>
            </a:extLst>
          </p:cNvPr>
          <p:cNvPicPr>
            <a:picLocks noGrp="1" noChangeAspect="1"/>
          </p:cNvPicPr>
          <p:nvPr>
            <p:ph idx="1"/>
          </p:nvPr>
        </p:nvPicPr>
        <p:blipFill>
          <a:blip r:embed="rId2"/>
          <a:stretch>
            <a:fillRect/>
          </a:stretch>
        </p:blipFill>
        <p:spPr>
          <a:xfrm>
            <a:off x="1269507" y="1278383"/>
            <a:ext cx="9871969" cy="5468645"/>
          </a:xfrm>
        </p:spPr>
      </p:pic>
      <p:sp>
        <p:nvSpPr>
          <p:cNvPr id="5" name="TextBox 4">
            <a:extLst>
              <a:ext uri="{FF2B5EF4-FFF2-40B4-BE49-F238E27FC236}">
                <a16:creationId xmlns:a16="http://schemas.microsoft.com/office/drawing/2014/main" id="{EDE05E62-D477-4CCC-9C18-B97EE12F00FC}"/>
              </a:ext>
            </a:extLst>
          </p:cNvPr>
          <p:cNvSpPr txBox="1"/>
          <p:nvPr/>
        </p:nvSpPr>
        <p:spPr>
          <a:xfrm>
            <a:off x="685800" y="409831"/>
            <a:ext cx="10455675" cy="1046440"/>
          </a:xfrm>
          <a:prstGeom prst="rect">
            <a:avLst/>
          </a:prstGeom>
          <a:noFill/>
        </p:spPr>
        <p:txBody>
          <a:bodyPr wrap="square">
            <a:spAutoFit/>
          </a:bodyPr>
          <a:lstStyle/>
          <a:p>
            <a:r>
              <a:rPr lang="en-IN" sz="2400" b="1" dirty="0"/>
              <a:t>FAQ:</a:t>
            </a:r>
            <a:br>
              <a:rPr lang="en-IN" sz="2400" b="1" cap="none" dirty="0"/>
            </a:br>
            <a:r>
              <a:rPr lang="en-IN" sz="2000" b="1" cap="none" dirty="0"/>
              <a:t>	</a:t>
            </a:r>
            <a:r>
              <a:rPr lang="en-GB" sz="1800" dirty="0">
                <a:effectLst/>
                <a:ea typeface="Arial" panose="020B0604020202020204" pitchFamily="34" charset="0"/>
              </a:rPr>
              <a:t>Frequently asked questions about the service and their answers are displayed on this page.</a:t>
            </a:r>
            <a:endParaRPr lang="en-IN" sz="1800" dirty="0">
              <a:effectLst/>
              <a:ea typeface="Arial" panose="020B0604020202020204" pitchFamily="34" charset="0"/>
            </a:endParaRPr>
          </a:p>
          <a:p>
            <a:endParaRPr lang="en-IN" dirty="0"/>
          </a:p>
        </p:txBody>
      </p:sp>
    </p:spTree>
    <p:extLst>
      <p:ext uri="{BB962C8B-B14F-4D97-AF65-F5344CB8AC3E}">
        <p14:creationId xmlns:p14="http://schemas.microsoft.com/office/powerpoint/2010/main" val="2305205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23507FA-9D04-4AD5-8560-99ED54CF79C9}"/>
              </a:ext>
            </a:extLst>
          </p:cNvPr>
          <p:cNvPicPr>
            <a:picLocks noGrp="1" noChangeAspect="1"/>
          </p:cNvPicPr>
          <p:nvPr>
            <p:ph idx="1"/>
          </p:nvPr>
        </p:nvPicPr>
        <p:blipFill>
          <a:blip r:embed="rId2"/>
          <a:stretch>
            <a:fillRect/>
          </a:stretch>
        </p:blipFill>
        <p:spPr>
          <a:xfrm>
            <a:off x="1207363" y="1429305"/>
            <a:ext cx="9854214" cy="5353235"/>
          </a:xfrm>
        </p:spPr>
      </p:pic>
      <p:sp>
        <p:nvSpPr>
          <p:cNvPr id="5" name="TextBox 4">
            <a:extLst>
              <a:ext uri="{FF2B5EF4-FFF2-40B4-BE49-F238E27FC236}">
                <a16:creationId xmlns:a16="http://schemas.microsoft.com/office/drawing/2014/main" id="{06BF80FD-6BA3-4210-A6A5-E77A06808016}"/>
              </a:ext>
            </a:extLst>
          </p:cNvPr>
          <p:cNvSpPr txBox="1"/>
          <p:nvPr/>
        </p:nvSpPr>
        <p:spPr>
          <a:xfrm>
            <a:off x="614779" y="463097"/>
            <a:ext cx="6094520" cy="769441"/>
          </a:xfrm>
          <a:prstGeom prst="rect">
            <a:avLst/>
          </a:prstGeom>
          <a:noFill/>
        </p:spPr>
        <p:txBody>
          <a:bodyPr wrap="square">
            <a:spAutoFit/>
          </a:bodyPr>
          <a:lstStyle/>
          <a:p>
            <a:r>
              <a:rPr lang="en-IN" sz="2400" b="1" dirty="0"/>
              <a:t>Terms:</a:t>
            </a:r>
            <a:br>
              <a:rPr lang="en-IN" sz="2400" b="1" cap="none" dirty="0"/>
            </a:br>
            <a:r>
              <a:rPr lang="en-IN" sz="2000" b="1" cap="none" dirty="0"/>
              <a:t>	</a:t>
            </a:r>
            <a:r>
              <a:rPr lang="en-GB" sz="1800" dirty="0">
                <a:effectLst/>
                <a:ea typeface="Arial" panose="020B0604020202020204" pitchFamily="34" charset="0"/>
              </a:rPr>
              <a:t>Terms &amp; Conditions are shown on this page.</a:t>
            </a:r>
            <a:endParaRPr lang="en-IN" sz="1800" dirty="0">
              <a:effectLst/>
              <a:ea typeface="Arial" panose="020B0604020202020204" pitchFamily="34" charset="0"/>
            </a:endParaRPr>
          </a:p>
        </p:txBody>
      </p:sp>
    </p:spTree>
    <p:extLst>
      <p:ext uri="{BB962C8B-B14F-4D97-AF65-F5344CB8AC3E}">
        <p14:creationId xmlns:p14="http://schemas.microsoft.com/office/powerpoint/2010/main" val="4142620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6632966-0DB9-41B5-87D4-B219DBE5ACE4}"/>
              </a:ext>
            </a:extLst>
          </p:cNvPr>
          <p:cNvPicPr>
            <a:picLocks noGrp="1" noChangeAspect="1"/>
          </p:cNvPicPr>
          <p:nvPr>
            <p:ph idx="1"/>
          </p:nvPr>
        </p:nvPicPr>
        <p:blipFill>
          <a:blip r:embed="rId2"/>
          <a:stretch>
            <a:fillRect/>
          </a:stretch>
        </p:blipFill>
        <p:spPr>
          <a:xfrm>
            <a:off x="1580225" y="1287261"/>
            <a:ext cx="9001958" cy="5362113"/>
          </a:xfrm>
        </p:spPr>
      </p:pic>
      <p:sp>
        <p:nvSpPr>
          <p:cNvPr id="5" name="TextBox 4">
            <a:extLst>
              <a:ext uri="{FF2B5EF4-FFF2-40B4-BE49-F238E27FC236}">
                <a16:creationId xmlns:a16="http://schemas.microsoft.com/office/drawing/2014/main" id="{F51CC598-FB53-4AF6-ADE2-A0A5CB421997}"/>
              </a:ext>
            </a:extLst>
          </p:cNvPr>
          <p:cNvSpPr txBox="1"/>
          <p:nvPr/>
        </p:nvSpPr>
        <p:spPr>
          <a:xfrm>
            <a:off x="685801" y="392076"/>
            <a:ext cx="7144304" cy="769441"/>
          </a:xfrm>
          <a:prstGeom prst="rect">
            <a:avLst/>
          </a:prstGeom>
          <a:noFill/>
        </p:spPr>
        <p:txBody>
          <a:bodyPr wrap="square">
            <a:spAutoFit/>
          </a:bodyPr>
          <a:lstStyle/>
          <a:p>
            <a:r>
              <a:rPr lang="en-IN" sz="2400" b="1" dirty="0"/>
              <a:t>Contact Us:</a:t>
            </a:r>
            <a:br>
              <a:rPr lang="en-IN" sz="2400" b="1" cap="none" dirty="0"/>
            </a:br>
            <a:r>
              <a:rPr lang="en-IN" sz="2000" b="1" cap="none" dirty="0"/>
              <a:t>	</a:t>
            </a:r>
            <a:r>
              <a:rPr lang="en-GB" sz="1800" dirty="0">
                <a:effectLst/>
                <a:ea typeface="Arial" panose="020B0604020202020204" pitchFamily="34" charset="0"/>
              </a:rPr>
              <a:t>User can submit any queries regarding the service on this page</a:t>
            </a:r>
            <a:r>
              <a:rPr lang="en-GB" sz="1800" b="1" dirty="0">
                <a:effectLst/>
                <a:latin typeface="Arial" panose="020B0604020202020204" pitchFamily="34" charset="0"/>
                <a:ea typeface="Arial" panose="020B0604020202020204" pitchFamily="34" charset="0"/>
              </a:rPr>
              <a:t>.</a:t>
            </a:r>
            <a:endParaRPr lang="en-IN" dirty="0"/>
          </a:p>
        </p:txBody>
      </p:sp>
    </p:spTree>
    <p:extLst>
      <p:ext uri="{BB962C8B-B14F-4D97-AF65-F5344CB8AC3E}">
        <p14:creationId xmlns:p14="http://schemas.microsoft.com/office/powerpoint/2010/main" val="3810630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9B726A8-D1BF-441F-AB95-A6547592E60B}"/>
              </a:ext>
            </a:extLst>
          </p:cNvPr>
          <p:cNvPicPr>
            <a:picLocks noGrp="1" noChangeAspect="1"/>
          </p:cNvPicPr>
          <p:nvPr>
            <p:ph idx="1"/>
          </p:nvPr>
        </p:nvPicPr>
        <p:blipFill>
          <a:blip r:embed="rId2"/>
          <a:stretch>
            <a:fillRect/>
          </a:stretch>
        </p:blipFill>
        <p:spPr>
          <a:xfrm>
            <a:off x="1296140" y="1455937"/>
            <a:ext cx="9614516" cy="5299969"/>
          </a:xfrm>
        </p:spPr>
      </p:pic>
      <p:sp>
        <p:nvSpPr>
          <p:cNvPr id="5" name="TextBox 4">
            <a:extLst>
              <a:ext uri="{FF2B5EF4-FFF2-40B4-BE49-F238E27FC236}">
                <a16:creationId xmlns:a16="http://schemas.microsoft.com/office/drawing/2014/main" id="{A73F4F86-115D-4010-9EEA-0AB9CA5608F8}"/>
              </a:ext>
            </a:extLst>
          </p:cNvPr>
          <p:cNvSpPr txBox="1"/>
          <p:nvPr/>
        </p:nvSpPr>
        <p:spPr>
          <a:xfrm>
            <a:off x="685800" y="392075"/>
            <a:ext cx="10455676" cy="769441"/>
          </a:xfrm>
          <a:prstGeom prst="rect">
            <a:avLst/>
          </a:prstGeom>
          <a:noFill/>
        </p:spPr>
        <p:txBody>
          <a:bodyPr wrap="square">
            <a:spAutoFit/>
          </a:bodyPr>
          <a:lstStyle/>
          <a:p>
            <a:r>
              <a:rPr lang="en-IN" sz="2400" b="1" dirty="0"/>
              <a:t>Contact Us:</a:t>
            </a:r>
            <a:br>
              <a:rPr lang="en-IN" sz="2400" b="1" cap="none" dirty="0"/>
            </a:br>
            <a:r>
              <a:rPr lang="en-IN" sz="2000" b="1" cap="none" dirty="0"/>
              <a:t>	</a:t>
            </a:r>
            <a:r>
              <a:rPr lang="en-GB" sz="1800" dirty="0">
                <a:effectLst/>
                <a:ea typeface="Arial" panose="020B0604020202020204" pitchFamily="34" charset="0"/>
              </a:rPr>
              <a:t>A message is displayed on the page on the page regarding the success or failure of the form submission.</a:t>
            </a:r>
            <a:endParaRPr lang="en-IN" sz="1800" dirty="0">
              <a:effectLst/>
              <a:ea typeface="Arial" panose="020B0604020202020204" pitchFamily="34" charset="0"/>
            </a:endParaRPr>
          </a:p>
        </p:txBody>
      </p:sp>
    </p:spTree>
    <p:extLst>
      <p:ext uri="{BB962C8B-B14F-4D97-AF65-F5344CB8AC3E}">
        <p14:creationId xmlns:p14="http://schemas.microsoft.com/office/powerpoint/2010/main" val="159173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02299-3BFE-48A0-A6FC-A2AB926D6ED1}"/>
              </a:ext>
            </a:extLst>
          </p:cNvPr>
          <p:cNvSpPr>
            <a:spLocks noGrp="1"/>
          </p:cNvSpPr>
          <p:nvPr>
            <p:ph type="title"/>
          </p:nvPr>
        </p:nvSpPr>
        <p:spPr/>
        <p:txBody>
          <a:bodyPr/>
          <a:lstStyle/>
          <a:p>
            <a:r>
              <a:rPr lang="en-US" dirty="0"/>
              <a:t>Objectives of the New System </a:t>
            </a:r>
            <a:endParaRPr lang="en-IN" dirty="0"/>
          </a:p>
        </p:txBody>
      </p:sp>
      <p:sp>
        <p:nvSpPr>
          <p:cNvPr id="3" name="Content Placeholder 2">
            <a:extLst>
              <a:ext uri="{FF2B5EF4-FFF2-40B4-BE49-F238E27FC236}">
                <a16:creationId xmlns:a16="http://schemas.microsoft.com/office/drawing/2014/main" id="{8356EFA0-7099-48D7-81BB-0C316AF698A6}"/>
              </a:ext>
            </a:extLst>
          </p:cNvPr>
          <p:cNvSpPr>
            <a:spLocks noGrp="1"/>
          </p:cNvSpPr>
          <p:nvPr>
            <p:ph idx="1"/>
          </p:nvPr>
        </p:nvSpPr>
        <p:spPr/>
        <p:txBody>
          <a:bodyPr>
            <a:normAutofit lnSpcReduction="10000"/>
          </a:bodyPr>
          <a:lstStyle/>
          <a:p>
            <a:pPr>
              <a:lnSpc>
                <a:spcPct val="115000"/>
              </a:lnSpc>
            </a:pPr>
            <a:r>
              <a:rPr lang="en-GB" sz="2800" dirty="0">
                <a:effectLst/>
                <a:ea typeface="Arial" panose="020B0604020202020204" pitchFamily="34" charset="0"/>
              </a:rPr>
              <a:t>The objective of the project is to automate vehicle rental reservation so that the customers do not need to call and spend unnecessary time to reserve a vehicle.</a:t>
            </a:r>
            <a:r>
              <a:rPr lang="en-IN" sz="2800" dirty="0">
                <a:ea typeface="Arial" panose="020B0604020202020204" pitchFamily="34" charset="0"/>
              </a:rPr>
              <a:t> </a:t>
            </a:r>
            <a:r>
              <a:rPr lang="en-GB" sz="2800" dirty="0">
                <a:effectLst/>
                <a:ea typeface="Arial" panose="020B0604020202020204" pitchFamily="34" charset="0"/>
              </a:rPr>
              <a:t>And for the company process become easier to manage bookings and cars on</a:t>
            </a:r>
            <a:r>
              <a:rPr lang="en-IN" sz="2800" dirty="0">
                <a:ea typeface="Arial" panose="020B0604020202020204" pitchFamily="34" charset="0"/>
              </a:rPr>
              <a:t> </a:t>
            </a:r>
            <a:r>
              <a:rPr lang="en-GB" sz="2800" dirty="0">
                <a:effectLst/>
                <a:ea typeface="Arial" panose="020B0604020202020204" pitchFamily="34" charset="0"/>
              </a:rPr>
              <a:t>system rather than manual.</a:t>
            </a:r>
          </a:p>
          <a:p>
            <a:pPr marL="800100" lvl="1" indent="-342900">
              <a:lnSpc>
                <a:spcPct val="115000"/>
              </a:lnSpc>
              <a:buFont typeface="Symbol" panose="05050102010706020507" pitchFamily="18" charset="2"/>
              <a:buChar char=""/>
            </a:pPr>
            <a:r>
              <a:rPr lang="en-GB" sz="2600" dirty="0">
                <a:effectLst/>
                <a:ea typeface="Arial" panose="020B0604020202020204" pitchFamily="34" charset="0"/>
              </a:rPr>
              <a:t>Customer is only needed to provide Aadhar number instead of submitting identity document.</a:t>
            </a:r>
            <a:endParaRPr lang="en-IN" sz="2600" dirty="0">
              <a:effectLst/>
              <a:ea typeface="Arial" panose="020B0604020202020204" pitchFamily="34" charset="0"/>
            </a:endParaRPr>
          </a:p>
          <a:p>
            <a:pPr>
              <a:lnSpc>
                <a:spcPct val="115000"/>
              </a:lnSpc>
            </a:pPr>
            <a:endParaRPr lang="en-IN"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599342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2DE50BA-924C-4F14-8258-0C477F8C5281}"/>
              </a:ext>
            </a:extLst>
          </p:cNvPr>
          <p:cNvPicPr>
            <a:picLocks noGrp="1" noChangeAspect="1"/>
          </p:cNvPicPr>
          <p:nvPr>
            <p:ph idx="1"/>
          </p:nvPr>
        </p:nvPicPr>
        <p:blipFill>
          <a:blip r:embed="rId2"/>
          <a:stretch>
            <a:fillRect/>
          </a:stretch>
        </p:blipFill>
        <p:spPr>
          <a:xfrm>
            <a:off x="1278385" y="1429305"/>
            <a:ext cx="9596761" cy="5220070"/>
          </a:xfrm>
        </p:spPr>
      </p:pic>
      <p:sp>
        <p:nvSpPr>
          <p:cNvPr id="5" name="TextBox 4">
            <a:extLst>
              <a:ext uri="{FF2B5EF4-FFF2-40B4-BE49-F238E27FC236}">
                <a16:creationId xmlns:a16="http://schemas.microsoft.com/office/drawing/2014/main" id="{E55B73C1-BF24-41C3-905E-D0F1C88CF0CD}"/>
              </a:ext>
            </a:extLst>
          </p:cNvPr>
          <p:cNvSpPr txBox="1"/>
          <p:nvPr/>
        </p:nvSpPr>
        <p:spPr>
          <a:xfrm>
            <a:off x="685801" y="427587"/>
            <a:ext cx="6094520" cy="830997"/>
          </a:xfrm>
          <a:prstGeom prst="rect">
            <a:avLst/>
          </a:prstGeom>
          <a:noFill/>
        </p:spPr>
        <p:txBody>
          <a:bodyPr wrap="square">
            <a:spAutoFit/>
          </a:bodyPr>
          <a:lstStyle/>
          <a:p>
            <a:r>
              <a:rPr lang="en-IN" sz="2400" b="1" dirty="0"/>
              <a:t>Signup:</a:t>
            </a:r>
            <a:br>
              <a:rPr lang="en-IN" sz="2400" b="1" cap="none" dirty="0"/>
            </a:br>
            <a:r>
              <a:rPr lang="en-IN" sz="2400" b="1" cap="none" dirty="0"/>
              <a:t>	</a:t>
            </a:r>
            <a:r>
              <a:rPr lang="en-GB" sz="1800" dirty="0">
                <a:effectLst/>
                <a:ea typeface="Arial" panose="020B0604020202020204" pitchFamily="34" charset="0"/>
              </a:rPr>
              <a:t>Users can create a new account on signup page.</a:t>
            </a:r>
            <a:endParaRPr lang="en-IN" dirty="0"/>
          </a:p>
        </p:txBody>
      </p:sp>
    </p:spTree>
    <p:extLst>
      <p:ext uri="{BB962C8B-B14F-4D97-AF65-F5344CB8AC3E}">
        <p14:creationId xmlns:p14="http://schemas.microsoft.com/office/powerpoint/2010/main" val="426926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82C22E6-EEE0-48FF-95B7-F3C9D65A4237}"/>
              </a:ext>
            </a:extLst>
          </p:cNvPr>
          <p:cNvPicPr>
            <a:picLocks noGrp="1" noChangeAspect="1"/>
          </p:cNvPicPr>
          <p:nvPr>
            <p:ph idx="1"/>
          </p:nvPr>
        </p:nvPicPr>
        <p:blipFill>
          <a:blip r:embed="rId2"/>
          <a:stretch>
            <a:fillRect/>
          </a:stretch>
        </p:blipFill>
        <p:spPr>
          <a:xfrm>
            <a:off x="1337569" y="1744462"/>
            <a:ext cx="9516861" cy="5113538"/>
          </a:xfrm>
        </p:spPr>
      </p:pic>
      <p:sp>
        <p:nvSpPr>
          <p:cNvPr id="5" name="TextBox 4">
            <a:extLst>
              <a:ext uri="{FF2B5EF4-FFF2-40B4-BE49-F238E27FC236}">
                <a16:creationId xmlns:a16="http://schemas.microsoft.com/office/drawing/2014/main" id="{F3A7CC59-4930-421B-A6A3-BB031D90F764}"/>
              </a:ext>
            </a:extLst>
          </p:cNvPr>
          <p:cNvSpPr txBox="1"/>
          <p:nvPr/>
        </p:nvSpPr>
        <p:spPr>
          <a:xfrm>
            <a:off x="685800" y="423441"/>
            <a:ext cx="10926191" cy="1384995"/>
          </a:xfrm>
          <a:prstGeom prst="rect">
            <a:avLst/>
          </a:prstGeom>
          <a:noFill/>
        </p:spPr>
        <p:txBody>
          <a:bodyPr wrap="square">
            <a:spAutoFit/>
          </a:bodyPr>
          <a:lstStyle/>
          <a:p>
            <a:r>
              <a:rPr lang="en-IN" sz="2400" b="1" dirty="0"/>
              <a:t>Signup:</a:t>
            </a:r>
            <a:br>
              <a:rPr lang="en-IN" sz="2400" b="1" cap="none" dirty="0"/>
            </a:br>
            <a:r>
              <a:rPr lang="en-IN" sz="2400" b="1" cap="none" dirty="0"/>
              <a:t>	</a:t>
            </a:r>
            <a:r>
              <a:rPr lang="en-GB" sz="1800" dirty="0">
                <a:effectLst/>
                <a:ea typeface="Arial" panose="020B0604020202020204" pitchFamily="34" charset="0"/>
              </a:rPr>
              <a:t>Signup form is validated and appropriate message is displayed to the user regarding the successful or 	unsuccessful registration</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2041580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92D9104-5A1C-479D-A6DC-2494FAFFCE19}"/>
              </a:ext>
            </a:extLst>
          </p:cNvPr>
          <p:cNvPicPr>
            <a:picLocks noGrp="1" noChangeAspect="1"/>
          </p:cNvPicPr>
          <p:nvPr>
            <p:ph idx="1"/>
          </p:nvPr>
        </p:nvPicPr>
        <p:blipFill>
          <a:blip r:embed="rId2"/>
          <a:stretch>
            <a:fillRect/>
          </a:stretch>
        </p:blipFill>
        <p:spPr>
          <a:xfrm>
            <a:off x="1216240" y="1411549"/>
            <a:ext cx="9703294" cy="5317725"/>
          </a:xfrm>
        </p:spPr>
      </p:pic>
      <p:sp>
        <p:nvSpPr>
          <p:cNvPr id="5" name="TextBox 4">
            <a:extLst>
              <a:ext uri="{FF2B5EF4-FFF2-40B4-BE49-F238E27FC236}">
                <a16:creationId xmlns:a16="http://schemas.microsoft.com/office/drawing/2014/main" id="{36A5D824-59D5-4916-B0D9-D4D12BD7193D}"/>
              </a:ext>
            </a:extLst>
          </p:cNvPr>
          <p:cNvSpPr txBox="1"/>
          <p:nvPr/>
        </p:nvSpPr>
        <p:spPr>
          <a:xfrm>
            <a:off x="685801" y="361297"/>
            <a:ext cx="6094520" cy="830997"/>
          </a:xfrm>
          <a:prstGeom prst="rect">
            <a:avLst/>
          </a:prstGeom>
          <a:noFill/>
        </p:spPr>
        <p:txBody>
          <a:bodyPr wrap="square">
            <a:spAutoFit/>
          </a:bodyPr>
          <a:lstStyle/>
          <a:p>
            <a:r>
              <a:rPr lang="en-IN" sz="2400" b="1" dirty="0"/>
              <a:t>Register:</a:t>
            </a:r>
            <a:br>
              <a:rPr lang="en-IN" sz="2400" b="1" cap="none" dirty="0"/>
            </a:br>
            <a:r>
              <a:rPr lang="en-IN" sz="2400" b="1" cap="none" dirty="0"/>
              <a:t>	</a:t>
            </a:r>
            <a:r>
              <a:rPr lang="en-IN" dirty="0"/>
              <a:t>Registration successful message</a:t>
            </a:r>
            <a:r>
              <a:rPr lang="en-IN" cap="none" dirty="0"/>
              <a:t>.</a:t>
            </a:r>
            <a:endParaRPr lang="en-IN" dirty="0"/>
          </a:p>
        </p:txBody>
      </p:sp>
    </p:spTree>
    <p:extLst>
      <p:ext uri="{BB962C8B-B14F-4D97-AF65-F5344CB8AC3E}">
        <p14:creationId xmlns:p14="http://schemas.microsoft.com/office/powerpoint/2010/main" val="3997734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8D51DA1-F6F5-405F-9CB0-9DBA6CEE07C5}"/>
              </a:ext>
            </a:extLst>
          </p:cNvPr>
          <p:cNvPicPr>
            <a:picLocks noGrp="1" noChangeAspect="1"/>
          </p:cNvPicPr>
          <p:nvPr>
            <p:ph idx="1"/>
          </p:nvPr>
        </p:nvPicPr>
        <p:blipFill>
          <a:blip r:embed="rId2"/>
          <a:stretch>
            <a:fillRect/>
          </a:stretch>
        </p:blipFill>
        <p:spPr>
          <a:xfrm>
            <a:off x="1287262" y="1491449"/>
            <a:ext cx="9836458" cy="5202314"/>
          </a:xfrm>
        </p:spPr>
      </p:pic>
      <p:sp>
        <p:nvSpPr>
          <p:cNvPr id="5" name="TextBox 4">
            <a:extLst>
              <a:ext uri="{FF2B5EF4-FFF2-40B4-BE49-F238E27FC236}">
                <a16:creationId xmlns:a16="http://schemas.microsoft.com/office/drawing/2014/main" id="{BEB498C6-618D-476E-8D64-B74D55DFE9DB}"/>
              </a:ext>
            </a:extLst>
          </p:cNvPr>
          <p:cNvSpPr txBox="1"/>
          <p:nvPr/>
        </p:nvSpPr>
        <p:spPr>
          <a:xfrm>
            <a:off x="685801" y="414564"/>
            <a:ext cx="6094520" cy="830997"/>
          </a:xfrm>
          <a:prstGeom prst="rect">
            <a:avLst/>
          </a:prstGeom>
          <a:noFill/>
        </p:spPr>
        <p:txBody>
          <a:bodyPr wrap="square">
            <a:spAutoFit/>
          </a:bodyPr>
          <a:lstStyle/>
          <a:p>
            <a:r>
              <a:rPr lang="en-IN" sz="2400" b="1" dirty="0"/>
              <a:t>Login:</a:t>
            </a:r>
            <a:br>
              <a:rPr lang="en-IN" sz="2400" b="1" cap="none" dirty="0"/>
            </a:br>
            <a:r>
              <a:rPr lang="en-IN" sz="2400" b="1" dirty="0"/>
              <a:t>	</a:t>
            </a:r>
            <a:r>
              <a:rPr lang="en-GB" sz="1800" dirty="0">
                <a:effectLst/>
                <a:ea typeface="Arial" panose="020B0604020202020204" pitchFamily="34" charset="0"/>
              </a:rPr>
              <a:t>Existing users can login from this page</a:t>
            </a:r>
            <a:r>
              <a:rPr lang="en-IN" dirty="0"/>
              <a:t>.</a:t>
            </a:r>
          </a:p>
        </p:txBody>
      </p:sp>
    </p:spTree>
    <p:extLst>
      <p:ext uri="{BB962C8B-B14F-4D97-AF65-F5344CB8AC3E}">
        <p14:creationId xmlns:p14="http://schemas.microsoft.com/office/powerpoint/2010/main" val="1828069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F33A7D3-A3A6-47A9-AC69-30D12F25EF2E}"/>
              </a:ext>
            </a:extLst>
          </p:cNvPr>
          <p:cNvPicPr>
            <a:picLocks noGrp="1" noChangeAspect="1"/>
          </p:cNvPicPr>
          <p:nvPr>
            <p:ph idx="1"/>
          </p:nvPr>
        </p:nvPicPr>
        <p:blipFill>
          <a:blip r:embed="rId2"/>
          <a:stretch>
            <a:fillRect/>
          </a:stretch>
        </p:blipFill>
        <p:spPr>
          <a:xfrm>
            <a:off x="1251751" y="1376039"/>
            <a:ext cx="9596762" cy="5481961"/>
          </a:xfrm>
        </p:spPr>
      </p:pic>
      <p:sp>
        <p:nvSpPr>
          <p:cNvPr id="5" name="TextBox 4">
            <a:extLst>
              <a:ext uri="{FF2B5EF4-FFF2-40B4-BE49-F238E27FC236}">
                <a16:creationId xmlns:a16="http://schemas.microsoft.com/office/drawing/2014/main" id="{9BADFF46-37F1-4E64-842A-AB6EEB208F17}"/>
              </a:ext>
            </a:extLst>
          </p:cNvPr>
          <p:cNvSpPr txBox="1"/>
          <p:nvPr/>
        </p:nvSpPr>
        <p:spPr>
          <a:xfrm>
            <a:off x="694678" y="334665"/>
            <a:ext cx="9257189" cy="830997"/>
          </a:xfrm>
          <a:prstGeom prst="rect">
            <a:avLst/>
          </a:prstGeom>
          <a:noFill/>
        </p:spPr>
        <p:txBody>
          <a:bodyPr wrap="square">
            <a:spAutoFit/>
          </a:bodyPr>
          <a:lstStyle/>
          <a:p>
            <a:r>
              <a:rPr lang="en-IN" sz="2400" b="1" dirty="0"/>
              <a:t>Login Successfully:</a:t>
            </a:r>
            <a:br>
              <a:rPr lang="en-IN" sz="2400" b="1" cap="none" dirty="0"/>
            </a:br>
            <a:r>
              <a:rPr lang="en-IN" sz="2400" b="1" dirty="0"/>
              <a:t>	</a:t>
            </a:r>
            <a:r>
              <a:rPr lang="en-GB" sz="1800" dirty="0">
                <a:effectLst/>
                <a:ea typeface="Arial" panose="020B0604020202020204" pitchFamily="34" charset="0"/>
              </a:rPr>
              <a:t>User is redirected to index page with a message on successful login</a:t>
            </a:r>
            <a:r>
              <a:rPr lang="en-IN" dirty="0"/>
              <a:t>.</a:t>
            </a:r>
          </a:p>
        </p:txBody>
      </p:sp>
    </p:spTree>
    <p:extLst>
      <p:ext uri="{BB962C8B-B14F-4D97-AF65-F5344CB8AC3E}">
        <p14:creationId xmlns:p14="http://schemas.microsoft.com/office/powerpoint/2010/main" val="3565269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684B260-07E9-4FBE-99A6-4624C90CDBD2}"/>
              </a:ext>
            </a:extLst>
          </p:cNvPr>
          <p:cNvPicPr>
            <a:picLocks noGrp="1" noChangeAspect="1"/>
          </p:cNvPicPr>
          <p:nvPr>
            <p:ph idx="1"/>
          </p:nvPr>
        </p:nvPicPr>
        <p:blipFill>
          <a:blip r:embed="rId2"/>
          <a:stretch>
            <a:fillRect/>
          </a:stretch>
        </p:blipFill>
        <p:spPr>
          <a:xfrm>
            <a:off x="1322773" y="1242873"/>
            <a:ext cx="9774314" cy="5548543"/>
          </a:xfrm>
        </p:spPr>
      </p:pic>
      <p:sp>
        <p:nvSpPr>
          <p:cNvPr id="5" name="TextBox 4">
            <a:extLst>
              <a:ext uri="{FF2B5EF4-FFF2-40B4-BE49-F238E27FC236}">
                <a16:creationId xmlns:a16="http://schemas.microsoft.com/office/drawing/2014/main" id="{52BC48FB-404D-4035-BEB4-FD88238D7F16}"/>
              </a:ext>
            </a:extLst>
          </p:cNvPr>
          <p:cNvSpPr txBox="1"/>
          <p:nvPr/>
        </p:nvSpPr>
        <p:spPr>
          <a:xfrm>
            <a:off x="685801" y="235803"/>
            <a:ext cx="10313632" cy="830997"/>
          </a:xfrm>
          <a:prstGeom prst="rect">
            <a:avLst/>
          </a:prstGeom>
          <a:noFill/>
        </p:spPr>
        <p:txBody>
          <a:bodyPr wrap="square">
            <a:spAutoFit/>
          </a:bodyPr>
          <a:lstStyle/>
          <a:p>
            <a:r>
              <a:rPr lang="en-IN" sz="2400" b="1" dirty="0"/>
              <a:t>Login:</a:t>
            </a:r>
            <a:br>
              <a:rPr lang="en-IN" sz="2400" b="1" cap="none" dirty="0"/>
            </a:br>
            <a:r>
              <a:rPr lang="en-IN" sz="2400" b="1" dirty="0"/>
              <a:t>	</a:t>
            </a:r>
            <a:r>
              <a:rPr lang="en-GB" sz="1800" dirty="0">
                <a:effectLst/>
                <a:ea typeface="Arial" panose="020B0604020202020204" pitchFamily="34" charset="0"/>
              </a:rPr>
              <a:t>An error message is displayed to the user when invalid information is submitted.</a:t>
            </a:r>
            <a:endParaRPr lang="en-IN" sz="1800" dirty="0">
              <a:effectLst/>
              <a:ea typeface="Arial" panose="020B0604020202020204" pitchFamily="34" charset="0"/>
            </a:endParaRPr>
          </a:p>
        </p:txBody>
      </p:sp>
    </p:spTree>
    <p:extLst>
      <p:ext uri="{BB962C8B-B14F-4D97-AF65-F5344CB8AC3E}">
        <p14:creationId xmlns:p14="http://schemas.microsoft.com/office/powerpoint/2010/main" val="3230550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631BA3B-35B5-4BE0-9843-32BC184D2714}"/>
              </a:ext>
            </a:extLst>
          </p:cNvPr>
          <p:cNvPicPr>
            <a:picLocks noGrp="1" noChangeAspect="1"/>
          </p:cNvPicPr>
          <p:nvPr>
            <p:ph idx="1"/>
          </p:nvPr>
        </p:nvPicPr>
        <p:blipFill>
          <a:blip r:embed="rId2"/>
          <a:stretch>
            <a:fillRect/>
          </a:stretch>
        </p:blipFill>
        <p:spPr>
          <a:xfrm>
            <a:off x="1260629" y="1393794"/>
            <a:ext cx="9596761" cy="5335480"/>
          </a:xfrm>
        </p:spPr>
      </p:pic>
      <p:sp>
        <p:nvSpPr>
          <p:cNvPr id="5" name="TextBox 4">
            <a:extLst>
              <a:ext uri="{FF2B5EF4-FFF2-40B4-BE49-F238E27FC236}">
                <a16:creationId xmlns:a16="http://schemas.microsoft.com/office/drawing/2014/main" id="{EDD7B251-C788-4465-88CC-0A7CB547A7B6}"/>
              </a:ext>
            </a:extLst>
          </p:cNvPr>
          <p:cNvSpPr txBox="1"/>
          <p:nvPr/>
        </p:nvSpPr>
        <p:spPr>
          <a:xfrm>
            <a:off x="685801" y="128726"/>
            <a:ext cx="10171589" cy="1426544"/>
          </a:xfrm>
          <a:prstGeom prst="rect">
            <a:avLst/>
          </a:prstGeom>
          <a:noFill/>
        </p:spPr>
        <p:txBody>
          <a:bodyPr wrap="square">
            <a:spAutoFit/>
          </a:bodyPr>
          <a:lstStyle/>
          <a:p>
            <a:r>
              <a:rPr lang="en-IN" sz="2400" b="1" dirty="0"/>
              <a:t>Password Reset:</a:t>
            </a:r>
            <a:br>
              <a:rPr lang="en-IN" sz="2400" b="1" cap="none" dirty="0"/>
            </a:br>
            <a:r>
              <a:rPr lang="en-IN" sz="2400" b="1" dirty="0"/>
              <a:t>	</a:t>
            </a:r>
            <a:r>
              <a:rPr lang="en-GB" sz="1800" dirty="0">
                <a:effectLst/>
                <a:ea typeface="Arial" panose="020B0604020202020204" pitchFamily="34" charset="0"/>
              </a:rPr>
              <a:t>User can reset password from this page</a:t>
            </a:r>
            <a:r>
              <a:rPr lang="en-IN" dirty="0"/>
              <a:t>.</a:t>
            </a:r>
          </a:p>
          <a:p>
            <a:r>
              <a:rPr lang="en-IN" dirty="0"/>
              <a:t>1.	</a:t>
            </a:r>
            <a:r>
              <a:rPr lang="en-GB" sz="1800" dirty="0">
                <a:effectLst/>
                <a:ea typeface="Arial" panose="020B0604020202020204" pitchFamily="34" charset="0"/>
              </a:rPr>
              <a:t>Enter email address associated with the account.</a:t>
            </a:r>
            <a:endParaRPr lang="en-IN" sz="1800" dirty="0">
              <a:effectLst/>
              <a:ea typeface="Arial" panose="020B0604020202020204" pitchFamily="34" charset="0"/>
            </a:endParaRPr>
          </a:p>
          <a:p>
            <a:endParaRPr lang="en-IN" dirty="0"/>
          </a:p>
        </p:txBody>
      </p:sp>
    </p:spTree>
    <p:extLst>
      <p:ext uri="{BB962C8B-B14F-4D97-AF65-F5344CB8AC3E}">
        <p14:creationId xmlns:p14="http://schemas.microsoft.com/office/powerpoint/2010/main" val="1447546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CACACB-D663-427D-9EF1-C922759C53A9}"/>
              </a:ext>
            </a:extLst>
          </p:cNvPr>
          <p:cNvPicPr>
            <a:picLocks noGrp="1" noChangeAspect="1"/>
          </p:cNvPicPr>
          <p:nvPr>
            <p:ph idx="1"/>
          </p:nvPr>
        </p:nvPicPr>
        <p:blipFill>
          <a:blip r:embed="rId2"/>
          <a:stretch>
            <a:fillRect/>
          </a:stretch>
        </p:blipFill>
        <p:spPr>
          <a:xfrm>
            <a:off x="1296140" y="1411550"/>
            <a:ext cx="9685538" cy="5362112"/>
          </a:xfrm>
        </p:spPr>
      </p:pic>
      <p:sp>
        <p:nvSpPr>
          <p:cNvPr id="5" name="TextBox 4">
            <a:extLst>
              <a:ext uri="{FF2B5EF4-FFF2-40B4-BE49-F238E27FC236}">
                <a16:creationId xmlns:a16="http://schemas.microsoft.com/office/drawing/2014/main" id="{8891E0F5-5058-4CE1-8553-A87147B11B1B}"/>
              </a:ext>
            </a:extLst>
          </p:cNvPr>
          <p:cNvSpPr txBox="1"/>
          <p:nvPr/>
        </p:nvSpPr>
        <p:spPr>
          <a:xfrm>
            <a:off x="685801" y="387931"/>
            <a:ext cx="9994036" cy="461665"/>
          </a:xfrm>
          <a:prstGeom prst="rect">
            <a:avLst/>
          </a:prstGeom>
          <a:noFill/>
        </p:spPr>
        <p:txBody>
          <a:bodyPr wrap="square">
            <a:spAutoFit/>
          </a:bodyPr>
          <a:lstStyle/>
          <a:p>
            <a:r>
              <a:rPr lang="en-IN" cap="none" dirty="0"/>
              <a:t>2.</a:t>
            </a:r>
            <a:r>
              <a:rPr lang="en-IN" sz="2400" b="1" cap="none" dirty="0"/>
              <a:t>	</a:t>
            </a:r>
            <a:r>
              <a:rPr lang="en-GB" sz="1800" dirty="0">
                <a:effectLst/>
                <a:ea typeface="Arial" panose="020B0604020202020204" pitchFamily="34" charset="0"/>
              </a:rPr>
              <a:t>An email with link to reset password is sent to the submitted email address.</a:t>
            </a:r>
            <a:endParaRPr lang="en-IN" sz="1800" dirty="0">
              <a:effectLst/>
              <a:ea typeface="Arial" panose="020B0604020202020204" pitchFamily="34" charset="0"/>
            </a:endParaRPr>
          </a:p>
        </p:txBody>
      </p:sp>
    </p:spTree>
    <p:extLst>
      <p:ext uri="{BB962C8B-B14F-4D97-AF65-F5344CB8AC3E}">
        <p14:creationId xmlns:p14="http://schemas.microsoft.com/office/powerpoint/2010/main" val="2885140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9AF9EBC-AF4C-415A-B215-5720B60F959B}"/>
              </a:ext>
            </a:extLst>
          </p:cNvPr>
          <p:cNvPicPr>
            <a:picLocks noGrp="1" noChangeAspect="1"/>
          </p:cNvPicPr>
          <p:nvPr>
            <p:ph idx="1"/>
          </p:nvPr>
        </p:nvPicPr>
        <p:blipFill>
          <a:blip r:embed="rId2"/>
          <a:stretch>
            <a:fillRect/>
          </a:stretch>
        </p:blipFill>
        <p:spPr>
          <a:xfrm>
            <a:off x="1278384" y="1296140"/>
            <a:ext cx="9783193" cy="5415379"/>
          </a:xfrm>
        </p:spPr>
      </p:pic>
      <p:sp>
        <p:nvSpPr>
          <p:cNvPr id="5" name="TextBox 4">
            <a:extLst>
              <a:ext uri="{FF2B5EF4-FFF2-40B4-BE49-F238E27FC236}">
                <a16:creationId xmlns:a16="http://schemas.microsoft.com/office/drawing/2014/main" id="{2188221E-8DB4-4208-86A1-A06FA206C4CA}"/>
              </a:ext>
            </a:extLst>
          </p:cNvPr>
          <p:cNvSpPr txBox="1"/>
          <p:nvPr/>
        </p:nvSpPr>
        <p:spPr>
          <a:xfrm>
            <a:off x="685801" y="379053"/>
            <a:ext cx="6094520" cy="830997"/>
          </a:xfrm>
          <a:prstGeom prst="rect">
            <a:avLst/>
          </a:prstGeom>
          <a:noFill/>
        </p:spPr>
        <p:txBody>
          <a:bodyPr wrap="square">
            <a:spAutoFit/>
          </a:bodyPr>
          <a:lstStyle/>
          <a:p>
            <a:br>
              <a:rPr lang="en-IN" sz="2400" b="1" cap="none" dirty="0"/>
            </a:br>
            <a:r>
              <a:rPr lang="en-IN" sz="2400" b="1" dirty="0"/>
              <a:t>	</a:t>
            </a:r>
            <a:r>
              <a:rPr lang="en-IN" dirty="0"/>
              <a:t>Email:</a:t>
            </a:r>
          </a:p>
        </p:txBody>
      </p:sp>
    </p:spTree>
    <p:extLst>
      <p:ext uri="{BB962C8B-B14F-4D97-AF65-F5344CB8AC3E}">
        <p14:creationId xmlns:p14="http://schemas.microsoft.com/office/powerpoint/2010/main" val="4190471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01BC4B8-16CD-4D40-B6C6-A6ACDF7FA1DA}"/>
              </a:ext>
            </a:extLst>
          </p:cNvPr>
          <p:cNvPicPr>
            <a:picLocks noGrp="1" noChangeAspect="1"/>
          </p:cNvPicPr>
          <p:nvPr>
            <p:ph idx="1"/>
          </p:nvPr>
        </p:nvPicPr>
        <p:blipFill>
          <a:blip r:embed="rId2"/>
          <a:stretch>
            <a:fillRect/>
          </a:stretch>
        </p:blipFill>
        <p:spPr>
          <a:xfrm>
            <a:off x="1313895" y="1447059"/>
            <a:ext cx="9490229" cy="5308847"/>
          </a:xfrm>
        </p:spPr>
      </p:pic>
      <p:sp>
        <p:nvSpPr>
          <p:cNvPr id="5" name="TextBox 4">
            <a:extLst>
              <a:ext uri="{FF2B5EF4-FFF2-40B4-BE49-F238E27FC236}">
                <a16:creationId xmlns:a16="http://schemas.microsoft.com/office/drawing/2014/main" id="{0DCC7B79-D8EE-4D89-BCB5-3763604FF5EE}"/>
              </a:ext>
            </a:extLst>
          </p:cNvPr>
          <p:cNvSpPr txBox="1"/>
          <p:nvPr/>
        </p:nvSpPr>
        <p:spPr>
          <a:xfrm>
            <a:off x="685801" y="396809"/>
            <a:ext cx="6094520" cy="830997"/>
          </a:xfrm>
          <a:prstGeom prst="rect">
            <a:avLst/>
          </a:prstGeom>
          <a:noFill/>
        </p:spPr>
        <p:txBody>
          <a:bodyPr wrap="square">
            <a:spAutoFit/>
          </a:bodyPr>
          <a:lstStyle/>
          <a:p>
            <a:br>
              <a:rPr lang="en-IN" sz="2400" b="1" cap="none" dirty="0"/>
            </a:br>
            <a:r>
              <a:rPr lang="en-IN" sz="2400" b="1" dirty="0"/>
              <a:t>	</a:t>
            </a:r>
            <a:r>
              <a:rPr lang="en-IN" dirty="0"/>
              <a:t>3. User enter new password.</a:t>
            </a:r>
          </a:p>
        </p:txBody>
      </p:sp>
    </p:spTree>
    <p:extLst>
      <p:ext uri="{BB962C8B-B14F-4D97-AF65-F5344CB8AC3E}">
        <p14:creationId xmlns:p14="http://schemas.microsoft.com/office/powerpoint/2010/main" val="2386706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3671-1995-4AE5-9C1C-3FB645679697}"/>
              </a:ext>
            </a:extLst>
          </p:cNvPr>
          <p:cNvSpPr>
            <a:spLocks noGrp="1"/>
          </p:cNvSpPr>
          <p:nvPr>
            <p:ph type="title"/>
          </p:nvPr>
        </p:nvSpPr>
        <p:spPr/>
        <p:txBody>
          <a:bodyPr/>
          <a:lstStyle/>
          <a:p>
            <a:r>
              <a:rPr lang="en-IN" dirty="0"/>
              <a:t>Problem Statement </a:t>
            </a:r>
          </a:p>
        </p:txBody>
      </p:sp>
      <p:sp>
        <p:nvSpPr>
          <p:cNvPr id="3" name="Content Placeholder 2">
            <a:extLst>
              <a:ext uri="{FF2B5EF4-FFF2-40B4-BE49-F238E27FC236}">
                <a16:creationId xmlns:a16="http://schemas.microsoft.com/office/drawing/2014/main" id="{E7E7DB1D-DAFE-40AB-9A88-505D729B3E20}"/>
              </a:ext>
            </a:extLst>
          </p:cNvPr>
          <p:cNvSpPr>
            <a:spLocks noGrp="1"/>
          </p:cNvSpPr>
          <p:nvPr>
            <p:ph idx="1"/>
          </p:nvPr>
        </p:nvSpPr>
        <p:spPr/>
        <p:txBody>
          <a:bodyPr>
            <a:normAutofit/>
          </a:bodyPr>
          <a:lstStyle/>
          <a:p>
            <a:r>
              <a:rPr lang="en-US" sz="2800" dirty="0"/>
              <a:t>Customer inquire the company to rent a car. Admin validates the request and ask for security proof. Company asks customer to pay security deposit. After validating the request company can approve or reject car rental request with valid reasons. Then customer is asked to pay booking amount in advance or after the completion of booking. Security proof is returned to the customer after booking period.</a:t>
            </a:r>
          </a:p>
          <a:p>
            <a:endParaRPr lang="en-IN" sz="2800" dirty="0"/>
          </a:p>
        </p:txBody>
      </p:sp>
    </p:spTree>
    <p:extLst>
      <p:ext uri="{BB962C8B-B14F-4D97-AF65-F5344CB8AC3E}">
        <p14:creationId xmlns:p14="http://schemas.microsoft.com/office/powerpoint/2010/main" val="3122039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489B32-97DC-4BE1-8A82-5BC75775C678}"/>
              </a:ext>
            </a:extLst>
          </p:cNvPr>
          <p:cNvPicPr>
            <a:picLocks noGrp="1" noChangeAspect="1"/>
          </p:cNvPicPr>
          <p:nvPr>
            <p:ph idx="1"/>
          </p:nvPr>
        </p:nvPicPr>
        <p:blipFill>
          <a:blip r:embed="rId2"/>
          <a:stretch>
            <a:fillRect/>
          </a:stretch>
        </p:blipFill>
        <p:spPr>
          <a:xfrm>
            <a:off x="1251751" y="1358283"/>
            <a:ext cx="9445841" cy="5415379"/>
          </a:xfrm>
        </p:spPr>
      </p:pic>
      <p:sp>
        <p:nvSpPr>
          <p:cNvPr id="5" name="TextBox 4">
            <a:extLst>
              <a:ext uri="{FF2B5EF4-FFF2-40B4-BE49-F238E27FC236}">
                <a16:creationId xmlns:a16="http://schemas.microsoft.com/office/drawing/2014/main" id="{DC672A8D-7F47-43A4-AB94-FCB96EFD5659}"/>
              </a:ext>
            </a:extLst>
          </p:cNvPr>
          <p:cNvSpPr txBox="1"/>
          <p:nvPr/>
        </p:nvSpPr>
        <p:spPr>
          <a:xfrm>
            <a:off x="685801" y="432319"/>
            <a:ext cx="7517166" cy="830997"/>
          </a:xfrm>
          <a:prstGeom prst="rect">
            <a:avLst/>
          </a:prstGeom>
          <a:noFill/>
        </p:spPr>
        <p:txBody>
          <a:bodyPr wrap="square">
            <a:spAutoFit/>
          </a:bodyPr>
          <a:lstStyle/>
          <a:p>
            <a:br>
              <a:rPr lang="en-IN" sz="2400" b="1" cap="none" dirty="0"/>
            </a:br>
            <a:r>
              <a:rPr lang="en-IN" sz="2400" b="1" dirty="0"/>
              <a:t>	</a:t>
            </a:r>
            <a:r>
              <a:rPr lang="en-GB" sz="1800" dirty="0">
                <a:effectLst/>
                <a:ea typeface="Arial" panose="020B0604020202020204" pitchFamily="34" charset="0"/>
              </a:rPr>
              <a:t>4. This page is displayed on resetting the password successfully</a:t>
            </a:r>
            <a:r>
              <a:rPr lang="en-IN" dirty="0"/>
              <a:t>.</a:t>
            </a:r>
          </a:p>
        </p:txBody>
      </p:sp>
    </p:spTree>
    <p:extLst>
      <p:ext uri="{BB962C8B-B14F-4D97-AF65-F5344CB8AC3E}">
        <p14:creationId xmlns:p14="http://schemas.microsoft.com/office/powerpoint/2010/main" val="76248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72C1E6-DAE0-40DE-A03F-E5C7050621B4}"/>
              </a:ext>
            </a:extLst>
          </p:cNvPr>
          <p:cNvSpPr txBox="1"/>
          <p:nvPr/>
        </p:nvSpPr>
        <p:spPr>
          <a:xfrm>
            <a:off x="685801" y="396808"/>
            <a:ext cx="6094520" cy="830997"/>
          </a:xfrm>
          <a:prstGeom prst="rect">
            <a:avLst/>
          </a:prstGeom>
          <a:noFill/>
        </p:spPr>
        <p:txBody>
          <a:bodyPr wrap="square">
            <a:spAutoFit/>
          </a:bodyPr>
          <a:lstStyle/>
          <a:p>
            <a:r>
              <a:rPr lang="en-IN" sz="2400" b="1" dirty="0"/>
              <a:t>Profile:</a:t>
            </a:r>
            <a:br>
              <a:rPr lang="en-IN" sz="2400" b="1" cap="none" dirty="0"/>
            </a:br>
            <a:r>
              <a:rPr lang="en-IN" sz="2400" b="1" dirty="0"/>
              <a:t>	</a:t>
            </a:r>
            <a:r>
              <a:rPr lang="en-GB" sz="1800" dirty="0">
                <a:effectLst/>
                <a:ea typeface="Arial" panose="020B0604020202020204" pitchFamily="34" charset="0"/>
              </a:rPr>
              <a:t>User can update profile details on this page</a:t>
            </a:r>
            <a:r>
              <a:rPr lang="en-IN" dirty="0"/>
              <a:t>.</a:t>
            </a:r>
          </a:p>
        </p:txBody>
      </p:sp>
      <p:pic>
        <p:nvPicPr>
          <p:cNvPr id="11" name="Content Placeholder 10">
            <a:extLst>
              <a:ext uri="{FF2B5EF4-FFF2-40B4-BE49-F238E27FC236}">
                <a16:creationId xmlns:a16="http://schemas.microsoft.com/office/drawing/2014/main" id="{A5E4C288-B43B-47C8-B681-A58267B675FB}"/>
              </a:ext>
            </a:extLst>
          </p:cNvPr>
          <p:cNvPicPr>
            <a:picLocks noGrp="1" noChangeAspect="1"/>
          </p:cNvPicPr>
          <p:nvPr>
            <p:ph idx="1"/>
          </p:nvPr>
        </p:nvPicPr>
        <p:blipFill>
          <a:blip r:embed="rId2"/>
          <a:stretch>
            <a:fillRect/>
          </a:stretch>
        </p:blipFill>
        <p:spPr>
          <a:xfrm>
            <a:off x="1296140" y="1358283"/>
            <a:ext cx="9365942" cy="5397624"/>
          </a:xfrm>
        </p:spPr>
      </p:pic>
    </p:spTree>
    <p:extLst>
      <p:ext uri="{BB962C8B-B14F-4D97-AF65-F5344CB8AC3E}">
        <p14:creationId xmlns:p14="http://schemas.microsoft.com/office/powerpoint/2010/main" val="1118311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3160AB4-FA92-485D-8D24-88EC29654DF2}"/>
              </a:ext>
            </a:extLst>
          </p:cNvPr>
          <p:cNvPicPr>
            <a:picLocks noGrp="1" noChangeAspect="1"/>
          </p:cNvPicPr>
          <p:nvPr>
            <p:ph idx="1"/>
          </p:nvPr>
        </p:nvPicPr>
        <p:blipFill>
          <a:blip r:embed="rId2"/>
          <a:stretch>
            <a:fillRect/>
          </a:stretch>
        </p:blipFill>
        <p:spPr>
          <a:xfrm>
            <a:off x="1257670" y="1384916"/>
            <a:ext cx="9676660" cy="5379868"/>
          </a:xfrm>
        </p:spPr>
      </p:pic>
      <p:sp>
        <p:nvSpPr>
          <p:cNvPr id="5" name="TextBox 4">
            <a:extLst>
              <a:ext uri="{FF2B5EF4-FFF2-40B4-BE49-F238E27FC236}">
                <a16:creationId xmlns:a16="http://schemas.microsoft.com/office/drawing/2014/main" id="{AA2EE232-7040-4A49-A7FC-A999D6E2283B}"/>
              </a:ext>
            </a:extLst>
          </p:cNvPr>
          <p:cNvSpPr txBox="1"/>
          <p:nvPr/>
        </p:nvSpPr>
        <p:spPr>
          <a:xfrm>
            <a:off x="685801" y="414564"/>
            <a:ext cx="6094520" cy="830997"/>
          </a:xfrm>
          <a:prstGeom prst="rect">
            <a:avLst/>
          </a:prstGeom>
          <a:noFill/>
        </p:spPr>
        <p:txBody>
          <a:bodyPr wrap="square">
            <a:spAutoFit/>
          </a:bodyPr>
          <a:lstStyle/>
          <a:p>
            <a:r>
              <a:rPr lang="en-IN" sz="2400" b="1" dirty="0"/>
              <a:t>Update Profile:</a:t>
            </a:r>
            <a:br>
              <a:rPr lang="en-IN" sz="2400" b="1" cap="none" dirty="0"/>
            </a:br>
            <a:r>
              <a:rPr lang="en-IN" sz="2400" b="1" dirty="0"/>
              <a:t>	</a:t>
            </a:r>
            <a:r>
              <a:rPr lang="en-IN" dirty="0"/>
              <a:t>After updating profile.</a:t>
            </a:r>
          </a:p>
        </p:txBody>
      </p:sp>
    </p:spTree>
    <p:extLst>
      <p:ext uri="{BB962C8B-B14F-4D97-AF65-F5344CB8AC3E}">
        <p14:creationId xmlns:p14="http://schemas.microsoft.com/office/powerpoint/2010/main" val="22116101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AFD9001-22F2-4B15-AECD-3D9CDC05A5FF}"/>
              </a:ext>
            </a:extLst>
          </p:cNvPr>
          <p:cNvPicPr>
            <a:picLocks noGrp="1" noChangeAspect="1"/>
          </p:cNvPicPr>
          <p:nvPr>
            <p:ph idx="1"/>
          </p:nvPr>
        </p:nvPicPr>
        <p:blipFill>
          <a:blip r:embed="rId2"/>
          <a:stretch>
            <a:fillRect/>
          </a:stretch>
        </p:blipFill>
        <p:spPr>
          <a:xfrm>
            <a:off x="1260629" y="1376039"/>
            <a:ext cx="9658905" cy="5326602"/>
          </a:xfrm>
        </p:spPr>
      </p:pic>
      <p:sp>
        <p:nvSpPr>
          <p:cNvPr id="5" name="TextBox 4">
            <a:extLst>
              <a:ext uri="{FF2B5EF4-FFF2-40B4-BE49-F238E27FC236}">
                <a16:creationId xmlns:a16="http://schemas.microsoft.com/office/drawing/2014/main" id="{0AF6E7FA-5ABA-40CD-ABAF-19BAC6FCAF5B}"/>
              </a:ext>
            </a:extLst>
          </p:cNvPr>
          <p:cNvSpPr txBox="1"/>
          <p:nvPr/>
        </p:nvSpPr>
        <p:spPr>
          <a:xfrm>
            <a:off x="685801" y="352420"/>
            <a:ext cx="6094520" cy="830997"/>
          </a:xfrm>
          <a:prstGeom prst="rect">
            <a:avLst/>
          </a:prstGeom>
          <a:noFill/>
        </p:spPr>
        <p:txBody>
          <a:bodyPr wrap="square">
            <a:spAutoFit/>
          </a:bodyPr>
          <a:lstStyle/>
          <a:p>
            <a:r>
              <a:rPr lang="en-IN" sz="2400" b="1" dirty="0"/>
              <a:t>Booking:</a:t>
            </a:r>
            <a:br>
              <a:rPr lang="en-IN" sz="2400" b="1" cap="none" dirty="0"/>
            </a:br>
            <a:r>
              <a:rPr lang="en-IN" sz="2400" b="1" dirty="0"/>
              <a:t>	</a:t>
            </a:r>
            <a:r>
              <a:rPr lang="en-GB" sz="1800" dirty="0">
                <a:effectLst/>
                <a:ea typeface="Arial" panose="020B0604020202020204" pitchFamily="34" charset="0"/>
              </a:rPr>
              <a:t>User can book a car for rent using this page</a:t>
            </a:r>
            <a:r>
              <a:rPr lang="en-IN" dirty="0"/>
              <a:t>.</a:t>
            </a:r>
          </a:p>
        </p:txBody>
      </p:sp>
    </p:spTree>
    <p:extLst>
      <p:ext uri="{BB962C8B-B14F-4D97-AF65-F5344CB8AC3E}">
        <p14:creationId xmlns:p14="http://schemas.microsoft.com/office/powerpoint/2010/main" val="4082563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E31A21B-38E2-4B7C-853B-280EC8AE691E}"/>
              </a:ext>
            </a:extLst>
          </p:cNvPr>
          <p:cNvPicPr>
            <a:picLocks noGrp="1" noChangeAspect="1"/>
          </p:cNvPicPr>
          <p:nvPr>
            <p:ph idx="1"/>
          </p:nvPr>
        </p:nvPicPr>
        <p:blipFill>
          <a:blip r:embed="rId2"/>
          <a:stretch>
            <a:fillRect/>
          </a:stretch>
        </p:blipFill>
        <p:spPr>
          <a:xfrm>
            <a:off x="1278384" y="1438183"/>
            <a:ext cx="9694416" cy="5326601"/>
          </a:xfrm>
        </p:spPr>
      </p:pic>
      <p:sp>
        <p:nvSpPr>
          <p:cNvPr id="5" name="TextBox 4">
            <a:extLst>
              <a:ext uri="{FF2B5EF4-FFF2-40B4-BE49-F238E27FC236}">
                <a16:creationId xmlns:a16="http://schemas.microsoft.com/office/drawing/2014/main" id="{75368D1C-3EF9-40E8-B78F-0E4F795C78A2}"/>
              </a:ext>
            </a:extLst>
          </p:cNvPr>
          <p:cNvSpPr txBox="1"/>
          <p:nvPr/>
        </p:nvSpPr>
        <p:spPr>
          <a:xfrm>
            <a:off x="685801" y="458952"/>
            <a:ext cx="6094520" cy="830997"/>
          </a:xfrm>
          <a:prstGeom prst="rect">
            <a:avLst/>
          </a:prstGeom>
          <a:noFill/>
        </p:spPr>
        <p:txBody>
          <a:bodyPr wrap="square">
            <a:spAutoFit/>
          </a:bodyPr>
          <a:lstStyle/>
          <a:p>
            <a:r>
              <a:rPr lang="en-IN" sz="2400" b="1" dirty="0"/>
              <a:t>Booking:</a:t>
            </a:r>
            <a:br>
              <a:rPr lang="en-IN" sz="2400" b="1" cap="none" dirty="0"/>
            </a:br>
            <a:r>
              <a:rPr lang="en-IN" sz="2400" b="1" cap="none" dirty="0"/>
              <a:t>	</a:t>
            </a:r>
            <a:r>
              <a:rPr lang="en-GB" sz="1800" dirty="0">
                <a:effectLst/>
                <a:ea typeface="Arial" panose="020B0604020202020204" pitchFamily="34" charset="0"/>
              </a:rPr>
              <a:t>Aadhar number validation</a:t>
            </a:r>
            <a:r>
              <a:rPr lang="en-IN" dirty="0"/>
              <a:t>.</a:t>
            </a:r>
          </a:p>
        </p:txBody>
      </p:sp>
    </p:spTree>
    <p:extLst>
      <p:ext uri="{BB962C8B-B14F-4D97-AF65-F5344CB8AC3E}">
        <p14:creationId xmlns:p14="http://schemas.microsoft.com/office/powerpoint/2010/main" val="588880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0313426-2346-4733-ADF9-A258FFD16BDE}"/>
              </a:ext>
            </a:extLst>
          </p:cNvPr>
          <p:cNvPicPr>
            <a:picLocks noGrp="1" noChangeAspect="1"/>
          </p:cNvPicPr>
          <p:nvPr>
            <p:ph idx="1"/>
          </p:nvPr>
        </p:nvPicPr>
        <p:blipFill>
          <a:blip r:embed="rId2"/>
          <a:stretch>
            <a:fillRect/>
          </a:stretch>
        </p:blipFill>
        <p:spPr>
          <a:xfrm>
            <a:off x="1287261" y="1393793"/>
            <a:ext cx="9561251" cy="5299969"/>
          </a:xfrm>
        </p:spPr>
      </p:pic>
      <p:sp>
        <p:nvSpPr>
          <p:cNvPr id="5" name="TextBox 4">
            <a:extLst>
              <a:ext uri="{FF2B5EF4-FFF2-40B4-BE49-F238E27FC236}">
                <a16:creationId xmlns:a16="http://schemas.microsoft.com/office/drawing/2014/main" id="{57A6CE22-2D80-4B9E-A18D-656B2E7471FA}"/>
              </a:ext>
            </a:extLst>
          </p:cNvPr>
          <p:cNvSpPr txBox="1"/>
          <p:nvPr/>
        </p:nvSpPr>
        <p:spPr>
          <a:xfrm>
            <a:off x="685800" y="316909"/>
            <a:ext cx="9168413" cy="830997"/>
          </a:xfrm>
          <a:prstGeom prst="rect">
            <a:avLst/>
          </a:prstGeom>
          <a:noFill/>
        </p:spPr>
        <p:txBody>
          <a:bodyPr wrap="square">
            <a:spAutoFit/>
          </a:bodyPr>
          <a:lstStyle/>
          <a:p>
            <a:r>
              <a:rPr lang="en-IN" sz="2400" b="1" dirty="0"/>
              <a:t>Book Summary:</a:t>
            </a:r>
            <a:br>
              <a:rPr lang="en-IN" sz="2400" b="1" cap="none" dirty="0"/>
            </a:br>
            <a:r>
              <a:rPr lang="en-IN" sz="2400" b="1" cap="none" dirty="0"/>
              <a:t>	</a:t>
            </a:r>
            <a:r>
              <a:rPr lang="en-GB" sz="1800" dirty="0">
                <a:effectLst/>
                <a:ea typeface="Arial" panose="020B0604020202020204" pitchFamily="34" charset="0"/>
              </a:rPr>
              <a:t>User is redirected to this page on successful submission of booking form</a:t>
            </a:r>
            <a:r>
              <a:rPr lang="en-IN" dirty="0"/>
              <a:t>.</a:t>
            </a:r>
          </a:p>
        </p:txBody>
      </p:sp>
    </p:spTree>
    <p:extLst>
      <p:ext uri="{BB962C8B-B14F-4D97-AF65-F5344CB8AC3E}">
        <p14:creationId xmlns:p14="http://schemas.microsoft.com/office/powerpoint/2010/main" val="39385098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B9DEC0C-4069-48BD-A2EF-CDC93148C79E}"/>
              </a:ext>
            </a:extLst>
          </p:cNvPr>
          <p:cNvPicPr>
            <a:picLocks noGrp="1" noChangeAspect="1"/>
          </p:cNvPicPr>
          <p:nvPr>
            <p:ph idx="1"/>
          </p:nvPr>
        </p:nvPicPr>
        <p:blipFill>
          <a:blip r:embed="rId2"/>
          <a:stretch>
            <a:fillRect/>
          </a:stretch>
        </p:blipFill>
        <p:spPr>
          <a:xfrm>
            <a:off x="1438183" y="1429305"/>
            <a:ext cx="9268287" cy="5317724"/>
          </a:xfrm>
        </p:spPr>
      </p:pic>
      <p:sp>
        <p:nvSpPr>
          <p:cNvPr id="5" name="TextBox 4">
            <a:extLst>
              <a:ext uri="{FF2B5EF4-FFF2-40B4-BE49-F238E27FC236}">
                <a16:creationId xmlns:a16="http://schemas.microsoft.com/office/drawing/2014/main" id="{4B6D84CF-DFB9-407B-BD34-96D090ABA7D1}"/>
              </a:ext>
            </a:extLst>
          </p:cNvPr>
          <p:cNvSpPr txBox="1"/>
          <p:nvPr/>
        </p:nvSpPr>
        <p:spPr>
          <a:xfrm>
            <a:off x="685801" y="405686"/>
            <a:ext cx="8964226" cy="369332"/>
          </a:xfrm>
          <a:prstGeom prst="rect">
            <a:avLst/>
          </a:prstGeom>
          <a:noFill/>
        </p:spPr>
        <p:txBody>
          <a:bodyPr wrap="square">
            <a:spAutoFit/>
          </a:bodyPr>
          <a:lstStyle/>
          <a:p>
            <a:r>
              <a:rPr lang="en-GB" sz="1800" dirty="0">
                <a:effectLst/>
                <a:ea typeface="Arial" panose="020B0604020202020204" pitchFamily="34" charset="0"/>
              </a:rPr>
              <a:t>An error message is displayed on the page if selected car is not available for booking.</a:t>
            </a:r>
            <a:endParaRPr lang="en-IN"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858318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EF29B8F-7CF5-4E27-9E36-A6FAD22C22FD}"/>
              </a:ext>
            </a:extLst>
          </p:cNvPr>
          <p:cNvPicPr>
            <a:picLocks noGrp="1" noChangeAspect="1"/>
          </p:cNvPicPr>
          <p:nvPr>
            <p:ph idx="1"/>
          </p:nvPr>
        </p:nvPicPr>
        <p:blipFill>
          <a:blip r:embed="rId2"/>
          <a:stretch>
            <a:fillRect/>
          </a:stretch>
        </p:blipFill>
        <p:spPr>
          <a:xfrm>
            <a:off x="1251751" y="1455938"/>
            <a:ext cx="9712171" cy="5264458"/>
          </a:xfrm>
        </p:spPr>
      </p:pic>
      <p:sp>
        <p:nvSpPr>
          <p:cNvPr id="5" name="TextBox 4">
            <a:extLst>
              <a:ext uri="{FF2B5EF4-FFF2-40B4-BE49-F238E27FC236}">
                <a16:creationId xmlns:a16="http://schemas.microsoft.com/office/drawing/2014/main" id="{AE2D4080-5DBF-42FB-A077-FC5688EB1CC2}"/>
              </a:ext>
            </a:extLst>
          </p:cNvPr>
          <p:cNvSpPr txBox="1"/>
          <p:nvPr/>
        </p:nvSpPr>
        <p:spPr>
          <a:xfrm>
            <a:off x="685800" y="458953"/>
            <a:ext cx="10278121" cy="830997"/>
          </a:xfrm>
          <a:prstGeom prst="rect">
            <a:avLst/>
          </a:prstGeom>
          <a:noFill/>
        </p:spPr>
        <p:txBody>
          <a:bodyPr wrap="square">
            <a:spAutoFit/>
          </a:bodyPr>
          <a:lstStyle/>
          <a:p>
            <a:r>
              <a:rPr lang="en-IN" sz="2400" b="1" dirty="0"/>
              <a:t>Booking History:</a:t>
            </a:r>
            <a:br>
              <a:rPr lang="en-IN" sz="2400" b="1" cap="none" dirty="0"/>
            </a:br>
            <a:r>
              <a:rPr lang="en-IN" sz="2400" b="1" cap="none" dirty="0"/>
              <a:t>	</a:t>
            </a:r>
            <a:r>
              <a:rPr lang="en-GB" sz="1800" dirty="0">
                <a:effectLst/>
                <a:ea typeface="Arial" panose="020B0604020202020204" pitchFamily="34" charset="0"/>
              </a:rPr>
              <a:t>User is redirected to “Booking History” page after checkout</a:t>
            </a:r>
            <a:r>
              <a:rPr lang="en-IN" dirty="0"/>
              <a:t>.</a:t>
            </a:r>
          </a:p>
        </p:txBody>
      </p:sp>
    </p:spTree>
    <p:extLst>
      <p:ext uri="{BB962C8B-B14F-4D97-AF65-F5344CB8AC3E}">
        <p14:creationId xmlns:p14="http://schemas.microsoft.com/office/powerpoint/2010/main" val="13471752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D922B76-CCE8-4D13-A7C1-3B52CD38CAE0}"/>
              </a:ext>
            </a:extLst>
          </p:cNvPr>
          <p:cNvPicPr>
            <a:picLocks noGrp="1" noChangeAspect="1"/>
          </p:cNvPicPr>
          <p:nvPr>
            <p:ph idx="1"/>
          </p:nvPr>
        </p:nvPicPr>
        <p:blipFill>
          <a:blip r:embed="rId2"/>
          <a:stretch>
            <a:fillRect/>
          </a:stretch>
        </p:blipFill>
        <p:spPr>
          <a:xfrm>
            <a:off x="1171853" y="1500325"/>
            <a:ext cx="9614516" cy="5202315"/>
          </a:xfrm>
        </p:spPr>
      </p:pic>
      <p:sp>
        <p:nvSpPr>
          <p:cNvPr id="5" name="TextBox 4">
            <a:extLst>
              <a:ext uri="{FF2B5EF4-FFF2-40B4-BE49-F238E27FC236}">
                <a16:creationId xmlns:a16="http://schemas.microsoft.com/office/drawing/2014/main" id="{F5251116-242B-4455-8B3C-FDEEE889AA32}"/>
              </a:ext>
            </a:extLst>
          </p:cNvPr>
          <p:cNvSpPr txBox="1"/>
          <p:nvPr/>
        </p:nvSpPr>
        <p:spPr>
          <a:xfrm>
            <a:off x="685800" y="503341"/>
            <a:ext cx="7428389" cy="830997"/>
          </a:xfrm>
          <a:prstGeom prst="rect">
            <a:avLst/>
          </a:prstGeom>
          <a:noFill/>
        </p:spPr>
        <p:txBody>
          <a:bodyPr wrap="square">
            <a:spAutoFit/>
          </a:bodyPr>
          <a:lstStyle/>
          <a:p>
            <a:r>
              <a:rPr lang="en-IN" sz="2400" b="1" dirty="0"/>
              <a:t>Give Testimonial:</a:t>
            </a:r>
            <a:br>
              <a:rPr lang="en-IN" sz="2400" b="1" cap="none" dirty="0"/>
            </a:br>
            <a:r>
              <a:rPr lang="en-IN" sz="2400" b="1" cap="none" dirty="0"/>
              <a:t>	</a:t>
            </a:r>
            <a:r>
              <a:rPr lang="en-GB" sz="1800" dirty="0">
                <a:effectLst/>
                <a:ea typeface="Arial" panose="020B0604020202020204" pitchFamily="34" charset="0"/>
              </a:rPr>
              <a:t>Customer can choose to give testimonial from this page</a:t>
            </a:r>
            <a:r>
              <a:rPr lang="en-IN" dirty="0"/>
              <a:t>.</a:t>
            </a:r>
          </a:p>
        </p:txBody>
      </p:sp>
    </p:spTree>
    <p:extLst>
      <p:ext uri="{BB962C8B-B14F-4D97-AF65-F5344CB8AC3E}">
        <p14:creationId xmlns:p14="http://schemas.microsoft.com/office/powerpoint/2010/main" val="3988798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6CB2101-7587-43EE-98BB-F7BDFC5D551E}"/>
              </a:ext>
            </a:extLst>
          </p:cNvPr>
          <p:cNvPicPr>
            <a:picLocks noGrp="1" noChangeAspect="1"/>
          </p:cNvPicPr>
          <p:nvPr>
            <p:ph idx="1"/>
          </p:nvPr>
        </p:nvPicPr>
        <p:blipFill>
          <a:blip r:embed="rId2"/>
          <a:stretch>
            <a:fillRect/>
          </a:stretch>
        </p:blipFill>
        <p:spPr>
          <a:xfrm>
            <a:off x="1216241" y="1482571"/>
            <a:ext cx="9756559" cy="5299969"/>
          </a:xfrm>
        </p:spPr>
      </p:pic>
      <p:sp>
        <p:nvSpPr>
          <p:cNvPr id="7" name="TextBox 6">
            <a:extLst>
              <a:ext uri="{FF2B5EF4-FFF2-40B4-BE49-F238E27FC236}">
                <a16:creationId xmlns:a16="http://schemas.microsoft.com/office/drawing/2014/main" id="{4918F6C1-9767-4F37-9121-BB498A396255}"/>
              </a:ext>
            </a:extLst>
          </p:cNvPr>
          <p:cNvSpPr txBox="1"/>
          <p:nvPr/>
        </p:nvSpPr>
        <p:spPr>
          <a:xfrm>
            <a:off x="685801" y="405686"/>
            <a:ext cx="10056180" cy="646331"/>
          </a:xfrm>
          <a:prstGeom prst="rect">
            <a:avLst/>
          </a:prstGeom>
          <a:noFill/>
        </p:spPr>
        <p:txBody>
          <a:bodyPr wrap="square">
            <a:spAutoFit/>
          </a:bodyPr>
          <a:lstStyle/>
          <a:p>
            <a:r>
              <a:rPr lang="en-GB" sz="1800" dirty="0">
                <a:effectLst/>
                <a:ea typeface="Arial" panose="020B0604020202020204" pitchFamily="34" charset="0"/>
              </a:rPr>
              <a:t>On successful submission of the form customer’s testimonial is added on “Testimonials” page with a success message.</a:t>
            </a:r>
            <a:endParaRPr lang="en-IN" dirty="0"/>
          </a:p>
        </p:txBody>
      </p:sp>
    </p:spTree>
    <p:extLst>
      <p:ext uri="{BB962C8B-B14F-4D97-AF65-F5344CB8AC3E}">
        <p14:creationId xmlns:p14="http://schemas.microsoft.com/office/powerpoint/2010/main" val="2590095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769A-796D-49E1-B0EC-4777A75132EA}"/>
              </a:ext>
            </a:extLst>
          </p:cNvPr>
          <p:cNvSpPr>
            <a:spLocks noGrp="1"/>
          </p:cNvSpPr>
          <p:nvPr>
            <p:ph type="title"/>
          </p:nvPr>
        </p:nvSpPr>
        <p:spPr/>
        <p:txBody>
          <a:bodyPr/>
          <a:lstStyle/>
          <a:p>
            <a:r>
              <a:rPr lang="en-US" dirty="0"/>
              <a:t>Features</a:t>
            </a:r>
            <a:endParaRPr lang="en-IN" dirty="0"/>
          </a:p>
        </p:txBody>
      </p:sp>
      <p:sp>
        <p:nvSpPr>
          <p:cNvPr id="3" name="Content Placeholder 2">
            <a:extLst>
              <a:ext uri="{FF2B5EF4-FFF2-40B4-BE49-F238E27FC236}">
                <a16:creationId xmlns:a16="http://schemas.microsoft.com/office/drawing/2014/main" id="{84FE6E01-2743-4098-BE43-F31FF0F61B97}"/>
              </a:ext>
            </a:extLst>
          </p:cNvPr>
          <p:cNvSpPr>
            <a:spLocks noGrp="1"/>
          </p:cNvSpPr>
          <p:nvPr>
            <p:ph idx="1"/>
          </p:nvPr>
        </p:nvSpPr>
        <p:spPr/>
        <p:txBody>
          <a:bodyPr>
            <a:normAutofit lnSpcReduction="10000"/>
          </a:bodyPr>
          <a:lstStyle/>
          <a:p>
            <a:pPr>
              <a:buFont typeface="Arial" panose="020B0604020202020204" pitchFamily="34" charset="0"/>
              <a:buChar char="•"/>
            </a:pPr>
            <a:r>
              <a:rPr lang="en-US" sz="2800" dirty="0"/>
              <a:t>Easy Bookings</a:t>
            </a:r>
          </a:p>
          <a:p>
            <a:pPr>
              <a:buFont typeface="Arial" panose="020B0604020202020204" pitchFamily="34" charset="0"/>
              <a:buChar char="•"/>
            </a:pPr>
            <a:r>
              <a:rPr lang="en-US" sz="2800" dirty="0"/>
              <a:t>Testimonials</a:t>
            </a:r>
          </a:p>
          <a:p>
            <a:pPr>
              <a:buFont typeface="Arial" panose="020B0604020202020204" pitchFamily="34" charset="0"/>
              <a:buChar char="•"/>
            </a:pPr>
            <a:r>
              <a:rPr lang="en-US" sz="2800" dirty="0"/>
              <a:t>Quick and secure payment</a:t>
            </a:r>
          </a:p>
          <a:p>
            <a:pPr>
              <a:buFont typeface="Arial" panose="020B0604020202020204" pitchFamily="34" charset="0"/>
              <a:buChar char="•"/>
            </a:pPr>
            <a:r>
              <a:rPr lang="en-US" sz="2800" dirty="0"/>
              <a:t>User management</a:t>
            </a:r>
          </a:p>
          <a:p>
            <a:pPr>
              <a:buFont typeface="Arial" panose="020B0604020202020204" pitchFamily="34" charset="0"/>
              <a:buChar char="•"/>
            </a:pPr>
            <a:r>
              <a:rPr lang="en-US" sz="2800" dirty="0"/>
              <a:t>Fleet Management</a:t>
            </a:r>
          </a:p>
          <a:p>
            <a:pPr>
              <a:buFont typeface="Arial" panose="020B0604020202020204" pitchFamily="34" charset="0"/>
              <a:buChar char="•"/>
            </a:pPr>
            <a:r>
              <a:rPr lang="en-US" sz="2800" dirty="0"/>
              <a:t>Website Analytics</a:t>
            </a:r>
            <a:r>
              <a:rPr lang="en-IN" sz="2800" dirty="0"/>
              <a:t> </a:t>
            </a:r>
          </a:p>
          <a:p>
            <a:pPr>
              <a:buFont typeface="Arial" panose="020B0604020202020204" pitchFamily="34" charset="0"/>
              <a:buChar char="•"/>
            </a:pPr>
            <a:r>
              <a:rPr lang="en-US" sz="2800" dirty="0"/>
              <a:t>Customer Support</a:t>
            </a:r>
            <a:endParaRPr lang="en-IN" sz="2800" dirty="0"/>
          </a:p>
        </p:txBody>
      </p:sp>
    </p:spTree>
    <p:extLst>
      <p:ext uri="{BB962C8B-B14F-4D97-AF65-F5344CB8AC3E}">
        <p14:creationId xmlns:p14="http://schemas.microsoft.com/office/powerpoint/2010/main" val="826240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544ED30-9D69-451E-AA46-3447C6EEC2CD}"/>
              </a:ext>
            </a:extLst>
          </p:cNvPr>
          <p:cNvPicPr>
            <a:picLocks noGrp="1" noChangeAspect="1"/>
          </p:cNvPicPr>
          <p:nvPr>
            <p:ph idx="1"/>
          </p:nvPr>
        </p:nvPicPr>
        <p:blipFill>
          <a:blip r:embed="rId2"/>
          <a:stretch>
            <a:fillRect/>
          </a:stretch>
        </p:blipFill>
        <p:spPr>
          <a:xfrm>
            <a:off x="1402673" y="1429305"/>
            <a:ext cx="9286042" cy="5335479"/>
          </a:xfrm>
        </p:spPr>
      </p:pic>
      <p:sp>
        <p:nvSpPr>
          <p:cNvPr id="5" name="TextBox 4">
            <a:extLst>
              <a:ext uri="{FF2B5EF4-FFF2-40B4-BE49-F238E27FC236}">
                <a16:creationId xmlns:a16="http://schemas.microsoft.com/office/drawing/2014/main" id="{8CC3CDE0-F1EC-4825-B683-EEFB97D5DB87}"/>
              </a:ext>
            </a:extLst>
          </p:cNvPr>
          <p:cNvSpPr txBox="1"/>
          <p:nvPr/>
        </p:nvSpPr>
        <p:spPr>
          <a:xfrm>
            <a:off x="694678" y="370176"/>
            <a:ext cx="7836762" cy="830997"/>
          </a:xfrm>
          <a:prstGeom prst="rect">
            <a:avLst/>
          </a:prstGeom>
          <a:noFill/>
        </p:spPr>
        <p:txBody>
          <a:bodyPr wrap="square">
            <a:spAutoFit/>
          </a:bodyPr>
          <a:lstStyle/>
          <a:p>
            <a:r>
              <a:rPr lang="en-IN" sz="2400" b="1" dirty="0"/>
              <a:t>Logout:</a:t>
            </a:r>
            <a:br>
              <a:rPr lang="en-IN" sz="2400" b="1" cap="none" dirty="0"/>
            </a:br>
            <a:r>
              <a:rPr lang="en-IN" sz="2400" b="1" cap="none" dirty="0"/>
              <a:t>	</a:t>
            </a:r>
            <a:r>
              <a:rPr lang="en-GB" sz="1800" dirty="0">
                <a:effectLst/>
                <a:ea typeface="Arial" panose="020B0604020202020204" pitchFamily="34" charset="0"/>
              </a:rPr>
              <a:t>A message is shown to the user on successful logout</a:t>
            </a:r>
            <a:r>
              <a:rPr lang="en-IN" dirty="0"/>
              <a:t>.</a:t>
            </a:r>
          </a:p>
        </p:txBody>
      </p:sp>
    </p:spTree>
    <p:extLst>
      <p:ext uri="{BB962C8B-B14F-4D97-AF65-F5344CB8AC3E}">
        <p14:creationId xmlns:p14="http://schemas.microsoft.com/office/powerpoint/2010/main" val="649680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26F35E6-D86D-49F4-A2A3-588B7A6CE20B}"/>
              </a:ext>
            </a:extLst>
          </p:cNvPr>
          <p:cNvPicPr>
            <a:picLocks noGrp="1" noChangeAspect="1"/>
          </p:cNvPicPr>
          <p:nvPr>
            <p:ph idx="1"/>
          </p:nvPr>
        </p:nvPicPr>
        <p:blipFill>
          <a:blip r:embed="rId2"/>
          <a:stretch>
            <a:fillRect/>
          </a:stretch>
        </p:blipFill>
        <p:spPr>
          <a:xfrm>
            <a:off x="1322773" y="1562469"/>
            <a:ext cx="9685537" cy="5175681"/>
          </a:xfrm>
        </p:spPr>
      </p:pic>
      <p:sp>
        <p:nvSpPr>
          <p:cNvPr id="5" name="TextBox 4">
            <a:extLst>
              <a:ext uri="{FF2B5EF4-FFF2-40B4-BE49-F238E27FC236}">
                <a16:creationId xmlns:a16="http://schemas.microsoft.com/office/drawing/2014/main" id="{7481109E-21EE-43F2-A137-FA30E3618482}"/>
              </a:ext>
            </a:extLst>
          </p:cNvPr>
          <p:cNvSpPr txBox="1"/>
          <p:nvPr/>
        </p:nvSpPr>
        <p:spPr>
          <a:xfrm>
            <a:off x="730189" y="119850"/>
            <a:ext cx="8191869" cy="1261884"/>
          </a:xfrm>
          <a:prstGeom prst="rect">
            <a:avLst/>
          </a:prstGeom>
          <a:noFill/>
        </p:spPr>
        <p:txBody>
          <a:bodyPr wrap="square">
            <a:spAutoFit/>
          </a:bodyPr>
          <a:lstStyle/>
          <a:p>
            <a:r>
              <a:rPr lang="en-IN" sz="2400" b="1" dirty="0"/>
              <a:t>									</a:t>
            </a:r>
            <a:r>
              <a:rPr lang="en-IN" sz="2800" b="1" u="sng" dirty="0"/>
              <a:t>ADMIN SIDE</a:t>
            </a:r>
            <a:endParaRPr lang="en-IN" sz="2800" b="1" dirty="0"/>
          </a:p>
          <a:p>
            <a:r>
              <a:rPr lang="en-IN" sz="2400" b="1" dirty="0"/>
              <a:t>Car Model:</a:t>
            </a:r>
            <a:br>
              <a:rPr lang="en-IN" sz="2400" b="1" cap="none" dirty="0"/>
            </a:br>
            <a:r>
              <a:rPr lang="en-IN" sz="2400" b="1" cap="none" dirty="0"/>
              <a:t>	</a:t>
            </a:r>
            <a:r>
              <a:rPr lang="en-GB" sz="1800" dirty="0">
                <a:effectLst/>
                <a:ea typeface="Arial" panose="020B0604020202020204" pitchFamily="34" charset="0"/>
              </a:rPr>
              <a:t>Admin can add, edit or delete car models from this page</a:t>
            </a:r>
            <a:r>
              <a:rPr lang="en-IN" dirty="0"/>
              <a:t>.</a:t>
            </a:r>
          </a:p>
        </p:txBody>
      </p:sp>
    </p:spTree>
    <p:extLst>
      <p:ext uri="{BB962C8B-B14F-4D97-AF65-F5344CB8AC3E}">
        <p14:creationId xmlns:p14="http://schemas.microsoft.com/office/powerpoint/2010/main" val="1752118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950F016-EF9F-4F4B-855E-ABBB8250A712}"/>
              </a:ext>
            </a:extLst>
          </p:cNvPr>
          <p:cNvPicPr>
            <a:picLocks noGrp="1" noChangeAspect="1"/>
          </p:cNvPicPr>
          <p:nvPr>
            <p:ph idx="1"/>
          </p:nvPr>
        </p:nvPicPr>
        <p:blipFill>
          <a:blip r:embed="rId2"/>
          <a:stretch>
            <a:fillRect/>
          </a:stretch>
        </p:blipFill>
        <p:spPr>
          <a:xfrm>
            <a:off x="1269507" y="1420427"/>
            <a:ext cx="9303797" cy="5317723"/>
          </a:xfrm>
        </p:spPr>
      </p:pic>
      <p:sp>
        <p:nvSpPr>
          <p:cNvPr id="5" name="TextBox 4">
            <a:extLst>
              <a:ext uri="{FF2B5EF4-FFF2-40B4-BE49-F238E27FC236}">
                <a16:creationId xmlns:a16="http://schemas.microsoft.com/office/drawing/2014/main" id="{757D87AE-218F-4F32-9104-84BFEA70ED62}"/>
              </a:ext>
            </a:extLst>
          </p:cNvPr>
          <p:cNvSpPr txBox="1"/>
          <p:nvPr/>
        </p:nvSpPr>
        <p:spPr>
          <a:xfrm>
            <a:off x="685801" y="450074"/>
            <a:ext cx="7304102" cy="830997"/>
          </a:xfrm>
          <a:prstGeom prst="rect">
            <a:avLst/>
          </a:prstGeom>
          <a:noFill/>
        </p:spPr>
        <p:txBody>
          <a:bodyPr wrap="square">
            <a:spAutoFit/>
          </a:bodyPr>
          <a:lstStyle/>
          <a:p>
            <a:r>
              <a:rPr lang="en-IN" sz="2400" b="1" dirty="0"/>
              <a:t>Fleet:</a:t>
            </a:r>
            <a:br>
              <a:rPr lang="en-IN" sz="2400" b="1" cap="none" dirty="0"/>
            </a:br>
            <a:r>
              <a:rPr lang="en-IN" sz="2400" b="1" cap="none" dirty="0"/>
              <a:t>	</a:t>
            </a:r>
            <a:r>
              <a:rPr lang="en-GB" sz="1800" dirty="0">
                <a:effectLst/>
                <a:ea typeface="Arial" panose="020B0604020202020204" pitchFamily="34" charset="0"/>
              </a:rPr>
              <a:t>Individual cars can be added, updated, or deleted from this page.</a:t>
            </a:r>
            <a:endParaRPr lang="en-IN" dirty="0"/>
          </a:p>
        </p:txBody>
      </p:sp>
    </p:spTree>
    <p:extLst>
      <p:ext uri="{BB962C8B-B14F-4D97-AF65-F5344CB8AC3E}">
        <p14:creationId xmlns:p14="http://schemas.microsoft.com/office/powerpoint/2010/main" val="16989490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B413B94-065E-4F58-A68A-720239C31745}"/>
              </a:ext>
            </a:extLst>
          </p:cNvPr>
          <p:cNvPicPr>
            <a:picLocks noGrp="1" noChangeAspect="1"/>
          </p:cNvPicPr>
          <p:nvPr>
            <p:ph idx="1"/>
          </p:nvPr>
        </p:nvPicPr>
        <p:blipFill>
          <a:blip r:embed="rId2"/>
          <a:stretch>
            <a:fillRect/>
          </a:stretch>
        </p:blipFill>
        <p:spPr>
          <a:xfrm>
            <a:off x="1381957" y="1038688"/>
            <a:ext cx="9428085" cy="5149048"/>
          </a:xfrm>
        </p:spPr>
      </p:pic>
    </p:spTree>
    <p:extLst>
      <p:ext uri="{BB962C8B-B14F-4D97-AF65-F5344CB8AC3E}">
        <p14:creationId xmlns:p14="http://schemas.microsoft.com/office/powerpoint/2010/main" val="5826683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25347D5-743A-41BA-9C14-28DECEB8A72D}"/>
              </a:ext>
            </a:extLst>
          </p:cNvPr>
          <p:cNvPicPr>
            <a:picLocks noGrp="1" noChangeAspect="1"/>
          </p:cNvPicPr>
          <p:nvPr>
            <p:ph idx="1"/>
          </p:nvPr>
        </p:nvPicPr>
        <p:blipFill>
          <a:blip r:embed="rId2"/>
          <a:stretch>
            <a:fillRect/>
          </a:stretch>
        </p:blipFill>
        <p:spPr>
          <a:xfrm>
            <a:off x="1278384" y="1491449"/>
            <a:ext cx="9596762" cy="5228947"/>
          </a:xfrm>
        </p:spPr>
      </p:pic>
      <p:sp>
        <p:nvSpPr>
          <p:cNvPr id="9" name="TextBox 8">
            <a:extLst>
              <a:ext uri="{FF2B5EF4-FFF2-40B4-BE49-F238E27FC236}">
                <a16:creationId xmlns:a16="http://schemas.microsoft.com/office/drawing/2014/main" id="{5EE2150C-6218-4E25-B5C3-5CC9F4AAFD43}"/>
              </a:ext>
            </a:extLst>
          </p:cNvPr>
          <p:cNvSpPr txBox="1"/>
          <p:nvPr/>
        </p:nvSpPr>
        <p:spPr>
          <a:xfrm>
            <a:off x="685801" y="485586"/>
            <a:ext cx="6094520" cy="830997"/>
          </a:xfrm>
          <a:prstGeom prst="rect">
            <a:avLst/>
          </a:prstGeom>
          <a:noFill/>
        </p:spPr>
        <p:txBody>
          <a:bodyPr wrap="square">
            <a:spAutoFit/>
          </a:bodyPr>
          <a:lstStyle/>
          <a:p>
            <a:r>
              <a:rPr lang="en-IN" sz="2400" b="1" dirty="0"/>
              <a:t>Queries from contacts page:</a:t>
            </a:r>
            <a:br>
              <a:rPr lang="en-IN" sz="2400" b="1" cap="none" dirty="0"/>
            </a:br>
            <a:r>
              <a:rPr lang="en-IN" sz="2400" b="1" cap="none" dirty="0"/>
              <a:t>	</a:t>
            </a:r>
            <a:r>
              <a:rPr lang="en-GB" sz="1800" dirty="0">
                <a:effectLst/>
                <a:ea typeface="Arial" panose="020B0604020202020204" pitchFamily="34" charset="0"/>
              </a:rPr>
              <a:t>Admin can update status of queries from this page.</a:t>
            </a:r>
            <a:endParaRPr lang="en-IN" dirty="0"/>
          </a:p>
        </p:txBody>
      </p:sp>
    </p:spTree>
    <p:extLst>
      <p:ext uri="{BB962C8B-B14F-4D97-AF65-F5344CB8AC3E}">
        <p14:creationId xmlns:p14="http://schemas.microsoft.com/office/powerpoint/2010/main" val="21936955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ACFFDFDC-B90A-44CC-959A-0D0B85092A84}"/>
              </a:ext>
            </a:extLst>
          </p:cNvPr>
          <p:cNvPicPr>
            <a:picLocks noGrp="1" noChangeAspect="1"/>
          </p:cNvPicPr>
          <p:nvPr>
            <p:ph idx="1"/>
          </p:nvPr>
        </p:nvPicPr>
        <p:blipFill>
          <a:blip r:embed="rId2"/>
          <a:stretch>
            <a:fillRect/>
          </a:stretch>
        </p:blipFill>
        <p:spPr>
          <a:xfrm>
            <a:off x="1248792" y="979230"/>
            <a:ext cx="9694416" cy="5270649"/>
          </a:xfrm>
        </p:spPr>
      </p:pic>
    </p:spTree>
    <p:extLst>
      <p:ext uri="{BB962C8B-B14F-4D97-AF65-F5344CB8AC3E}">
        <p14:creationId xmlns:p14="http://schemas.microsoft.com/office/powerpoint/2010/main" val="4514676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1E1859B-DBD4-4FC7-BA22-810637BCE9EB}"/>
              </a:ext>
            </a:extLst>
          </p:cNvPr>
          <p:cNvPicPr>
            <a:picLocks noGrp="1" noChangeAspect="1"/>
          </p:cNvPicPr>
          <p:nvPr>
            <p:ph idx="1"/>
          </p:nvPr>
        </p:nvPicPr>
        <p:blipFill>
          <a:blip r:embed="rId2"/>
          <a:stretch>
            <a:fillRect/>
          </a:stretch>
        </p:blipFill>
        <p:spPr>
          <a:xfrm>
            <a:off x="1349406" y="1420427"/>
            <a:ext cx="9454718" cy="5344357"/>
          </a:xfrm>
        </p:spPr>
      </p:pic>
      <p:sp>
        <p:nvSpPr>
          <p:cNvPr id="5" name="TextBox 4">
            <a:extLst>
              <a:ext uri="{FF2B5EF4-FFF2-40B4-BE49-F238E27FC236}">
                <a16:creationId xmlns:a16="http://schemas.microsoft.com/office/drawing/2014/main" id="{02CFD811-923A-4B02-82A9-2BB52CD00D6D}"/>
              </a:ext>
            </a:extLst>
          </p:cNvPr>
          <p:cNvSpPr txBox="1"/>
          <p:nvPr/>
        </p:nvSpPr>
        <p:spPr>
          <a:xfrm>
            <a:off x="685801" y="485586"/>
            <a:ext cx="6094520" cy="830997"/>
          </a:xfrm>
          <a:prstGeom prst="rect">
            <a:avLst/>
          </a:prstGeom>
          <a:noFill/>
        </p:spPr>
        <p:txBody>
          <a:bodyPr wrap="square">
            <a:spAutoFit/>
          </a:bodyPr>
          <a:lstStyle/>
          <a:p>
            <a:r>
              <a:rPr lang="en-IN" sz="2400" b="1" dirty="0"/>
              <a:t>Bookings:</a:t>
            </a:r>
            <a:br>
              <a:rPr lang="en-IN" sz="2400" b="1" cap="none" dirty="0"/>
            </a:br>
            <a:r>
              <a:rPr lang="en-IN" sz="2400" b="1" cap="none" dirty="0"/>
              <a:t>	</a:t>
            </a:r>
            <a:r>
              <a:rPr lang="en-GB" sz="1800" dirty="0">
                <a:effectLst/>
                <a:ea typeface="Arial" panose="020B0604020202020204" pitchFamily="34" charset="0"/>
              </a:rPr>
              <a:t>Bookings can managed from this page.</a:t>
            </a:r>
            <a:endParaRPr lang="en-IN" dirty="0"/>
          </a:p>
        </p:txBody>
      </p:sp>
    </p:spTree>
    <p:extLst>
      <p:ext uri="{BB962C8B-B14F-4D97-AF65-F5344CB8AC3E}">
        <p14:creationId xmlns:p14="http://schemas.microsoft.com/office/powerpoint/2010/main" val="29064747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838B273-DE68-42D4-A6F0-F761E4105A40}"/>
              </a:ext>
            </a:extLst>
          </p:cNvPr>
          <p:cNvPicPr>
            <a:picLocks noGrp="1" noChangeAspect="1"/>
          </p:cNvPicPr>
          <p:nvPr>
            <p:ph idx="1"/>
          </p:nvPr>
        </p:nvPicPr>
        <p:blipFill>
          <a:blip r:embed="rId2"/>
          <a:stretch>
            <a:fillRect/>
          </a:stretch>
        </p:blipFill>
        <p:spPr>
          <a:xfrm>
            <a:off x="1235476" y="1083075"/>
            <a:ext cx="9721048" cy="5299969"/>
          </a:xfrm>
        </p:spPr>
      </p:pic>
    </p:spTree>
    <p:extLst>
      <p:ext uri="{BB962C8B-B14F-4D97-AF65-F5344CB8AC3E}">
        <p14:creationId xmlns:p14="http://schemas.microsoft.com/office/powerpoint/2010/main" val="2352988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DE1F437-CB01-4605-AD64-7229AB879FAF}"/>
              </a:ext>
            </a:extLst>
          </p:cNvPr>
          <p:cNvPicPr>
            <a:picLocks noGrp="1" noChangeAspect="1"/>
          </p:cNvPicPr>
          <p:nvPr>
            <p:ph idx="1"/>
          </p:nvPr>
        </p:nvPicPr>
        <p:blipFill>
          <a:blip r:embed="rId2"/>
          <a:stretch>
            <a:fillRect/>
          </a:stretch>
        </p:blipFill>
        <p:spPr>
          <a:xfrm>
            <a:off x="1083076" y="1198486"/>
            <a:ext cx="9800947" cy="5557422"/>
          </a:xfrm>
        </p:spPr>
      </p:pic>
      <p:sp>
        <p:nvSpPr>
          <p:cNvPr id="5" name="TextBox 4">
            <a:extLst>
              <a:ext uri="{FF2B5EF4-FFF2-40B4-BE49-F238E27FC236}">
                <a16:creationId xmlns:a16="http://schemas.microsoft.com/office/drawing/2014/main" id="{C8DE7684-27DA-4E8D-9B5A-7C068B300E73}"/>
              </a:ext>
            </a:extLst>
          </p:cNvPr>
          <p:cNvSpPr txBox="1"/>
          <p:nvPr/>
        </p:nvSpPr>
        <p:spPr>
          <a:xfrm>
            <a:off x="676923" y="299154"/>
            <a:ext cx="6922361" cy="830997"/>
          </a:xfrm>
          <a:prstGeom prst="rect">
            <a:avLst/>
          </a:prstGeom>
          <a:noFill/>
        </p:spPr>
        <p:txBody>
          <a:bodyPr wrap="square">
            <a:spAutoFit/>
          </a:bodyPr>
          <a:lstStyle/>
          <a:p>
            <a:r>
              <a:rPr lang="en-IN" sz="2400" b="1" dirty="0"/>
              <a:t>Testimonials:</a:t>
            </a:r>
            <a:br>
              <a:rPr lang="en-IN" sz="2400" b="1" cap="none" dirty="0"/>
            </a:br>
            <a:r>
              <a:rPr lang="en-IN" sz="2400" b="1" cap="none" dirty="0"/>
              <a:t>	</a:t>
            </a:r>
            <a:r>
              <a:rPr lang="en-GB" sz="1800" dirty="0">
                <a:effectLst/>
                <a:ea typeface="Arial" panose="020B0604020202020204" pitchFamily="34" charset="0"/>
              </a:rPr>
              <a:t>Admin can manage testimonials from this page.</a:t>
            </a:r>
            <a:endParaRPr lang="en-IN" dirty="0"/>
          </a:p>
        </p:txBody>
      </p:sp>
    </p:spTree>
    <p:extLst>
      <p:ext uri="{BB962C8B-B14F-4D97-AF65-F5344CB8AC3E}">
        <p14:creationId xmlns:p14="http://schemas.microsoft.com/office/powerpoint/2010/main" val="2590867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96EB31E-932F-4D0A-A8A7-A4DC1E47B325}"/>
              </a:ext>
            </a:extLst>
          </p:cNvPr>
          <p:cNvPicPr>
            <a:picLocks noGrp="1" noChangeAspect="1"/>
          </p:cNvPicPr>
          <p:nvPr>
            <p:ph idx="1"/>
          </p:nvPr>
        </p:nvPicPr>
        <p:blipFill>
          <a:blip r:embed="rId2"/>
          <a:stretch>
            <a:fillRect/>
          </a:stretch>
        </p:blipFill>
        <p:spPr>
          <a:xfrm>
            <a:off x="1266547" y="694677"/>
            <a:ext cx="9658905" cy="5468645"/>
          </a:xfrm>
        </p:spPr>
      </p:pic>
    </p:spTree>
    <p:extLst>
      <p:ext uri="{BB962C8B-B14F-4D97-AF65-F5344CB8AC3E}">
        <p14:creationId xmlns:p14="http://schemas.microsoft.com/office/powerpoint/2010/main" val="1916745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35D13-E01E-4BFD-8A91-EB4539D7CCA9}"/>
              </a:ext>
            </a:extLst>
          </p:cNvPr>
          <p:cNvSpPr>
            <a:spLocks noGrp="1"/>
          </p:cNvSpPr>
          <p:nvPr>
            <p:ph type="title"/>
          </p:nvPr>
        </p:nvSpPr>
        <p:spPr/>
        <p:txBody>
          <a:bodyPr/>
          <a:lstStyle/>
          <a:p>
            <a:r>
              <a:rPr lang="en-US" dirty="0"/>
              <a:t>Modules</a:t>
            </a:r>
            <a:endParaRPr lang="en-IN" dirty="0"/>
          </a:p>
        </p:txBody>
      </p:sp>
      <p:sp>
        <p:nvSpPr>
          <p:cNvPr id="3" name="Content Placeholder 2">
            <a:extLst>
              <a:ext uri="{FF2B5EF4-FFF2-40B4-BE49-F238E27FC236}">
                <a16:creationId xmlns:a16="http://schemas.microsoft.com/office/drawing/2014/main" id="{4B43E57C-0EA6-4109-A4B8-76D4654171F0}"/>
              </a:ext>
            </a:extLst>
          </p:cNvPr>
          <p:cNvSpPr>
            <a:spLocks noGrp="1"/>
          </p:cNvSpPr>
          <p:nvPr>
            <p:ph idx="1"/>
          </p:nvPr>
        </p:nvSpPr>
        <p:spPr/>
        <p:txBody>
          <a:bodyPr>
            <a:normAutofit lnSpcReduction="10000"/>
          </a:bodyPr>
          <a:lstStyle/>
          <a:p>
            <a:r>
              <a:rPr lang="en-US" sz="2800" dirty="0"/>
              <a:t>Customer</a:t>
            </a:r>
          </a:p>
          <a:p>
            <a:pPr lvl="1"/>
            <a:r>
              <a:rPr lang="en-US" sz="2600" dirty="0"/>
              <a:t>Login/Logout.</a:t>
            </a:r>
          </a:p>
          <a:p>
            <a:pPr lvl="1"/>
            <a:r>
              <a:rPr lang="en-US" sz="2600" dirty="0"/>
              <a:t>View fleet.</a:t>
            </a:r>
          </a:p>
          <a:p>
            <a:pPr lvl="1"/>
            <a:r>
              <a:rPr lang="en-US" sz="2600" dirty="0"/>
              <a:t>View their transaction history.</a:t>
            </a:r>
          </a:p>
          <a:p>
            <a:pPr lvl="1"/>
            <a:r>
              <a:rPr lang="en-US" sz="2600" dirty="0"/>
              <a:t>View &amp; manage their account details.</a:t>
            </a:r>
          </a:p>
          <a:p>
            <a:pPr lvl="1"/>
            <a:r>
              <a:rPr lang="en-US" sz="2600" dirty="0"/>
              <a:t>View &amp; give </a:t>
            </a:r>
            <a:r>
              <a:rPr lang="en-IN" sz="2600" dirty="0"/>
              <a:t>testimonials.</a:t>
            </a:r>
          </a:p>
          <a:p>
            <a:pPr lvl="1"/>
            <a:r>
              <a:rPr lang="en-IN" sz="2600" dirty="0"/>
              <a:t>Request inquiry.</a:t>
            </a:r>
          </a:p>
        </p:txBody>
      </p:sp>
    </p:spTree>
    <p:extLst>
      <p:ext uri="{BB962C8B-B14F-4D97-AF65-F5344CB8AC3E}">
        <p14:creationId xmlns:p14="http://schemas.microsoft.com/office/powerpoint/2010/main" val="1373125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115F-8E87-483B-BA62-F36DD0AEA988}"/>
              </a:ext>
            </a:extLst>
          </p:cNvPr>
          <p:cNvSpPr>
            <a:spLocks noGrp="1"/>
          </p:cNvSpPr>
          <p:nvPr>
            <p:ph type="title"/>
          </p:nvPr>
        </p:nvSpPr>
        <p:spPr/>
        <p:txBody>
          <a:bodyPr/>
          <a:lstStyle/>
          <a:p>
            <a:r>
              <a:rPr lang="en-US" dirty="0"/>
              <a:t>Proposed Enhancements</a:t>
            </a:r>
            <a:endParaRPr lang="en-IN" dirty="0"/>
          </a:p>
        </p:txBody>
      </p:sp>
      <p:sp>
        <p:nvSpPr>
          <p:cNvPr id="3" name="Content Placeholder 2">
            <a:extLst>
              <a:ext uri="{FF2B5EF4-FFF2-40B4-BE49-F238E27FC236}">
                <a16:creationId xmlns:a16="http://schemas.microsoft.com/office/drawing/2014/main" id="{F45B6E87-C3AA-4970-B947-39DC02EB35C9}"/>
              </a:ext>
            </a:extLst>
          </p:cNvPr>
          <p:cNvSpPr>
            <a:spLocks noGrp="1"/>
          </p:cNvSpPr>
          <p:nvPr>
            <p:ph idx="1"/>
          </p:nvPr>
        </p:nvSpPr>
        <p:spPr/>
        <p:txBody>
          <a:bodyPr>
            <a:normAutofit/>
          </a:bodyPr>
          <a:lstStyle/>
          <a:p>
            <a:r>
              <a:rPr lang="en-US" sz="2800" dirty="0"/>
              <a:t>Integrate payment gateway.</a:t>
            </a:r>
          </a:p>
          <a:p>
            <a:r>
              <a:rPr lang="en-US" sz="2800" dirty="0"/>
              <a:t>Add functionality to manage bookings for customer.</a:t>
            </a:r>
          </a:p>
          <a:p>
            <a:r>
              <a:rPr lang="en-US" sz="2800" dirty="0"/>
              <a:t>We are planning to add a new feature i.e., pay after the trip.</a:t>
            </a:r>
          </a:p>
          <a:p>
            <a:r>
              <a:rPr lang="en-US" sz="2800" dirty="0"/>
              <a:t>We are working to increase automation in the system to increase user experience greatly.</a:t>
            </a:r>
          </a:p>
          <a:p>
            <a:r>
              <a:rPr lang="en-US" sz="2800" dirty="0"/>
              <a:t>Add functionality to generate reports.</a:t>
            </a:r>
          </a:p>
        </p:txBody>
      </p:sp>
    </p:spTree>
    <p:extLst>
      <p:ext uri="{BB962C8B-B14F-4D97-AF65-F5344CB8AC3E}">
        <p14:creationId xmlns:p14="http://schemas.microsoft.com/office/powerpoint/2010/main" val="19019502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4C86-61B4-4397-A0E8-E6180137BF66}"/>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DD38E9DF-90DF-41A7-9CDA-3BDDB7911603}"/>
              </a:ext>
            </a:extLst>
          </p:cNvPr>
          <p:cNvSpPr>
            <a:spLocks noGrp="1"/>
          </p:cNvSpPr>
          <p:nvPr>
            <p:ph idx="1"/>
          </p:nvPr>
        </p:nvSpPr>
        <p:spPr>
          <a:xfrm>
            <a:off x="685801" y="2142067"/>
            <a:ext cx="10588840" cy="4106333"/>
          </a:xfrm>
        </p:spPr>
        <p:txBody>
          <a:bodyPr>
            <a:noAutofit/>
          </a:bodyPr>
          <a:lstStyle/>
          <a:p>
            <a:r>
              <a:rPr lang="en-US" sz="2800" dirty="0"/>
              <a:t>The web-based car rental system has offered an advantage to both customers as well as Car Rental Company to efficiently and effectively manage the business and satisfies customers’ need at the click of a button.</a:t>
            </a:r>
          </a:p>
          <a:p>
            <a:r>
              <a:rPr lang="en-US" sz="2800" dirty="0"/>
              <a:t>This project wanted to give customers and company an online platform, and it has given that platform using Django framework where customers can book car and company can approach the booking and respond accordingly.</a:t>
            </a:r>
          </a:p>
        </p:txBody>
      </p:sp>
    </p:spTree>
    <p:extLst>
      <p:ext uri="{BB962C8B-B14F-4D97-AF65-F5344CB8AC3E}">
        <p14:creationId xmlns:p14="http://schemas.microsoft.com/office/powerpoint/2010/main" val="3939099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E635-2CE2-4672-BC79-CA3CDB7F5258}"/>
              </a:ext>
            </a:extLst>
          </p:cNvPr>
          <p:cNvSpPr>
            <a:spLocks noGrp="1"/>
          </p:cNvSpPr>
          <p:nvPr>
            <p:ph type="title"/>
          </p:nvPr>
        </p:nvSpPr>
        <p:spPr/>
        <p:txBody>
          <a:bodyPr/>
          <a:lstStyle/>
          <a:p>
            <a:r>
              <a:rPr lang="en-GB" kern="0" dirty="0">
                <a:ln>
                  <a:noFill/>
                </a:ln>
                <a:ea typeface="Trebuchet MS" panose="020B0603020202020204" pitchFamily="34" charset="0"/>
                <a:cs typeface="Trebuchet MS" panose="020B0603020202020204" pitchFamily="34" charset="0"/>
              </a:rPr>
              <a:t>Bibliography:</a:t>
            </a:r>
            <a:br>
              <a:rPr lang="en-IN" sz="1800" b="1" kern="0" dirty="0">
                <a:effectLst/>
                <a:latin typeface="Arial" panose="020B0604020202020204" pitchFamily="34" charset="0"/>
              </a:rPr>
            </a:br>
            <a:endParaRPr lang="en-IN" dirty="0"/>
          </a:p>
        </p:txBody>
      </p:sp>
      <p:sp>
        <p:nvSpPr>
          <p:cNvPr id="10" name="Content Placeholder 9">
            <a:extLst>
              <a:ext uri="{FF2B5EF4-FFF2-40B4-BE49-F238E27FC236}">
                <a16:creationId xmlns:a16="http://schemas.microsoft.com/office/drawing/2014/main" id="{409C95FD-976E-49B3-8AE8-BD74C0E58155}"/>
              </a:ext>
            </a:extLst>
          </p:cNvPr>
          <p:cNvSpPr>
            <a:spLocks noGrp="1"/>
          </p:cNvSpPr>
          <p:nvPr>
            <p:ph sz="half" idx="1"/>
          </p:nvPr>
        </p:nvSpPr>
        <p:spPr/>
        <p:txBody>
          <a:bodyPr>
            <a:normAutofit/>
          </a:bodyPr>
          <a:lstStyle/>
          <a:p>
            <a:pPr marL="342900" lvl="0" indent="-342900">
              <a:lnSpc>
                <a:spcPct val="115000"/>
              </a:lnSpc>
              <a:buFont typeface="Arial" panose="020B0604020202020204" pitchFamily="34" charset="0"/>
              <a:buChar char="●"/>
            </a:pPr>
            <a:r>
              <a:rPr lang="en-GB" u="none" strike="noStrike" dirty="0">
                <a:effectLst/>
                <a:latin typeface="Arial" panose="020B0604020202020204" pitchFamily="34" charset="0"/>
                <a:ea typeface="Arial" panose="020B0604020202020204" pitchFamily="34" charset="0"/>
              </a:rPr>
              <a:t>Django Documentation</a:t>
            </a:r>
            <a:endParaRPr lang="en-IN" u="none" strike="noStrike" dirty="0">
              <a:effectLst/>
              <a:latin typeface="Arial" panose="020B0604020202020204" pitchFamily="34" charset="0"/>
              <a:ea typeface="Arial" panose="020B0604020202020204" pitchFamily="34" charset="0"/>
            </a:endParaRPr>
          </a:p>
          <a:p>
            <a:pPr lvl="1">
              <a:lnSpc>
                <a:spcPct val="115000"/>
              </a:lnSpc>
              <a:buFont typeface="Arial" panose="020B0604020202020204" pitchFamily="34" charset="0"/>
              <a:buChar char="•"/>
            </a:pPr>
            <a:r>
              <a:rPr lang="en-GB" sz="1800" u="none" strike="noStrike" dirty="0">
                <a:solidFill>
                  <a:srgbClr val="0000FF"/>
                </a:solidFill>
                <a:effectLst/>
                <a:latin typeface="Arial" panose="020B0604020202020204" pitchFamily="34" charset="0"/>
                <a:ea typeface="Arial" panose="020B0604020202020204" pitchFamily="34" charset="0"/>
                <a:hlinkClick r:id="rId2"/>
              </a:rPr>
              <a:t>https://docs.djangoproject.com/en/3.2/</a:t>
            </a:r>
            <a:endParaRPr lang="en-IN"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GB" u="none" strike="noStrike" dirty="0">
                <a:effectLst/>
                <a:latin typeface="Arial" panose="020B0604020202020204" pitchFamily="34" charset="0"/>
                <a:ea typeface="Arial" panose="020B0604020202020204" pitchFamily="34" charset="0"/>
              </a:rPr>
              <a:t>YouTube</a:t>
            </a:r>
            <a:endParaRPr lang="en-IN" u="none" strike="noStrike" dirty="0">
              <a:effectLst/>
              <a:latin typeface="Arial" panose="020B0604020202020204" pitchFamily="34" charset="0"/>
              <a:ea typeface="Arial" panose="020B0604020202020204" pitchFamily="34" charset="0"/>
            </a:endParaRPr>
          </a:p>
          <a:p>
            <a:pPr lvl="1">
              <a:lnSpc>
                <a:spcPct val="115000"/>
              </a:lnSpc>
              <a:buFont typeface="Arial" panose="020B0604020202020204" pitchFamily="34" charset="0"/>
              <a:buChar char="•"/>
            </a:pPr>
            <a:r>
              <a:rPr lang="en-GB" sz="1800" u="none" strike="noStrike" dirty="0">
                <a:solidFill>
                  <a:srgbClr val="1155CC"/>
                </a:solidFill>
                <a:effectLst/>
                <a:latin typeface="Arial" panose="020B0604020202020204" pitchFamily="34" charset="0"/>
                <a:ea typeface="Arial" panose="020B0604020202020204" pitchFamily="34" charset="0"/>
                <a:hlinkClick r:id="rId3"/>
              </a:rPr>
              <a:t>https://www.youtube.com</a:t>
            </a:r>
            <a:endParaRPr lang="en-IN"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GB" u="none" strike="noStrike" dirty="0">
                <a:effectLst/>
                <a:latin typeface="Arial" panose="020B0604020202020204" pitchFamily="34" charset="0"/>
                <a:ea typeface="Arial" panose="020B0604020202020204" pitchFamily="34" charset="0"/>
              </a:rPr>
              <a:t>Visual Studio Code</a:t>
            </a:r>
            <a:endParaRPr lang="en-IN" u="none" strike="noStrike" dirty="0">
              <a:effectLst/>
              <a:latin typeface="Arial" panose="020B0604020202020204" pitchFamily="34" charset="0"/>
              <a:ea typeface="Arial" panose="020B0604020202020204" pitchFamily="34" charset="0"/>
            </a:endParaRPr>
          </a:p>
          <a:p>
            <a:pPr lvl="1">
              <a:lnSpc>
                <a:spcPct val="115000"/>
              </a:lnSpc>
              <a:buFont typeface="Arial" panose="020B0604020202020204" pitchFamily="34" charset="0"/>
              <a:buChar char="•"/>
            </a:pPr>
            <a:r>
              <a:rPr lang="en-GB" sz="1800" u="none" strike="noStrike" dirty="0">
                <a:solidFill>
                  <a:srgbClr val="1155CC"/>
                </a:solidFill>
                <a:effectLst/>
                <a:latin typeface="Arial" panose="020B0604020202020204" pitchFamily="34" charset="0"/>
                <a:ea typeface="Arial" panose="020B0604020202020204" pitchFamily="34" charset="0"/>
                <a:hlinkClick r:id="rId4"/>
              </a:rPr>
              <a:t>https://code.visualstudio.com</a:t>
            </a:r>
            <a:endParaRPr lang="en-IN"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n-GB" u="none" strike="noStrike" dirty="0">
                <a:effectLst/>
                <a:latin typeface="Arial" panose="020B0604020202020204" pitchFamily="34" charset="0"/>
                <a:ea typeface="Arial" panose="020B0604020202020204" pitchFamily="34" charset="0"/>
              </a:rPr>
              <a:t>Visual Paradigm</a:t>
            </a:r>
            <a:endParaRPr lang="en-IN" u="none" strike="noStrike" dirty="0">
              <a:effectLst/>
              <a:latin typeface="Arial" panose="020B0604020202020204" pitchFamily="34" charset="0"/>
              <a:ea typeface="Arial" panose="020B0604020202020204" pitchFamily="34" charset="0"/>
            </a:endParaRPr>
          </a:p>
          <a:p>
            <a:pPr lvl="1">
              <a:lnSpc>
                <a:spcPct val="115000"/>
              </a:lnSpc>
              <a:buFont typeface="Arial" panose="020B0604020202020204" pitchFamily="34" charset="0"/>
              <a:buChar char="•"/>
            </a:pPr>
            <a:r>
              <a:rPr lang="en-GB" sz="1800" u="none" strike="noStrike" dirty="0">
                <a:solidFill>
                  <a:srgbClr val="0000FF"/>
                </a:solidFill>
                <a:effectLst/>
                <a:latin typeface="Arial" panose="020B0604020202020204" pitchFamily="34" charset="0"/>
                <a:ea typeface="Arial" panose="020B0604020202020204" pitchFamily="34" charset="0"/>
                <a:hlinkClick r:id="rId5"/>
              </a:rPr>
              <a:t>https://visual-paradigm.com</a:t>
            </a:r>
            <a:endParaRPr lang="en-IN" sz="1800" u="none" strike="noStrike" dirty="0">
              <a:effectLst/>
              <a:latin typeface="Arial" panose="020B0604020202020204" pitchFamily="34" charset="0"/>
              <a:ea typeface="Arial" panose="020B0604020202020204" pitchFamily="34" charset="0"/>
            </a:endParaRPr>
          </a:p>
        </p:txBody>
      </p:sp>
      <p:sp>
        <p:nvSpPr>
          <p:cNvPr id="11" name="Content Placeholder 10">
            <a:extLst>
              <a:ext uri="{FF2B5EF4-FFF2-40B4-BE49-F238E27FC236}">
                <a16:creationId xmlns:a16="http://schemas.microsoft.com/office/drawing/2014/main" id="{C6001E60-5C0A-479B-BCDD-B7437C344EE9}"/>
              </a:ext>
            </a:extLst>
          </p:cNvPr>
          <p:cNvSpPr>
            <a:spLocks noGrp="1"/>
          </p:cNvSpPr>
          <p:nvPr>
            <p:ph sz="half" idx="2"/>
          </p:nvPr>
        </p:nvSpPr>
        <p:spPr/>
        <p:txBody>
          <a:bodyPr>
            <a:normAutofit/>
          </a:bodyPr>
          <a:lstStyle/>
          <a:p>
            <a:pPr marL="342900" lvl="0" indent="-342900">
              <a:lnSpc>
                <a:spcPct val="115000"/>
              </a:lnSpc>
              <a:buFont typeface="Arial" panose="020B0604020202020204" pitchFamily="34" charset="0"/>
              <a:buChar char="●"/>
            </a:pPr>
            <a:r>
              <a:rPr lang="en-GB" u="none" strike="noStrike" dirty="0">
                <a:effectLst/>
                <a:ea typeface="Arial" panose="020B0604020202020204" pitchFamily="34" charset="0"/>
              </a:rPr>
              <a:t>GitHub</a:t>
            </a:r>
            <a:endParaRPr lang="en-IN" u="none" strike="noStrike" dirty="0">
              <a:effectLst/>
              <a:ea typeface="Arial" panose="020B0604020202020204" pitchFamily="34" charset="0"/>
            </a:endParaRPr>
          </a:p>
          <a:p>
            <a:pPr lvl="1">
              <a:lnSpc>
                <a:spcPct val="115000"/>
              </a:lnSpc>
              <a:buFont typeface="Arial" panose="020B0604020202020204" pitchFamily="34" charset="0"/>
              <a:buChar char="•"/>
            </a:pPr>
            <a:r>
              <a:rPr lang="en-GB" sz="1800" u="none" strike="noStrike" dirty="0">
                <a:solidFill>
                  <a:srgbClr val="1155CC"/>
                </a:solidFill>
                <a:effectLst/>
                <a:ea typeface="Arial" panose="020B0604020202020204" pitchFamily="34" charset="0"/>
                <a:hlinkClick r:id="rId6"/>
              </a:rPr>
              <a:t>https://github.com</a:t>
            </a:r>
            <a:endParaRPr lang="en-IN" sz="1800" u="none" strike="noStrike" dirty="0">
              <a:effectLst/>
              <a:ea typeface="Arial" panose="020B0604020202020204" pitchFamily="34" charset="0"/>
            </a:endParaRPr>
          </a:p>
          <a:p>
            <a:pPr marL="342900" lvl="0" indent="-342900">
              <a:lnSpc>
                <a:spcPct val="115000"/>
              </a:lnSpc>
              <a:buFont typeface="Arial" panose="020B0604020202020204" pitchFamily="34" charset="0"/>
              <a:buChar char="●"/>
            </a:pPr>
            <a:r>
              <a:rPr lang="en-GB" u="none" strike="noStrike" dirty="0">
                <a:effectLst/>
                <a:ea typeface="Arial" panose="020B0604020202020204" pitchFamily="34" charset="0"/>
              </a:rPr>
              <a:t>Stack Overflow</a:t>
            </a:r>
            <a:endParaRPr lang="en-IN" u="none" strike="noStrike" dirty="0">
              <a:effectLst/>
              <a:ea typeface="Arial" panose="020B0604020202020204" pitchFamily="34" charset="0"/>
            </a:endParaRPr>
          </a:p>
          <a:p>
            <a:pPr lvl="1">
              <a:lnSpc>
                <a:spcPct val="115000"/>
              </a:lnSpc>
              <a:buFont typeface="Arial" panose="020B0604020202020204" pitchFamily="34" charset="0"/>
              <a:buChar char="•"/>
            </a:pPr>
            <a:r>
              <a:rPr lang="en-GB" sz="1800" u="none" strike="noStrike" dirty="0">
                <a:solidFill>
                  <a:srgbClr val="1155CC"/>
                </a:solidFill>
                <a:effectLst/>
                <a:ea typeface="Arial" panose="020B0604020202020204" pitchFamily="34" charset="0"/>
                <a:hlinkClick r:id="rId7"/>
              </a:rPr>
              <a:t>https://stackoverflow.com</a:t>
            </a:r>
            <a:endParaRPr lang="en-IN" sz="1800" u="none" strike="noStrike" dirty="0">
              <a:effectLst/>
              <a:ea typeface="Arial" panose="020B0604020202020204" pitchFamily="34" charset="0"/>
            </a:endParaRPr>
          </a:p>
          <a:p>
            <a:pPr marL="342900" lvl="0" indent="-342900">
              <a:lnSpc>
                <a:spcPct val="115000"/>
              </a:lnSpc>
              <a:buFont typeface="Arial" panose="020B0604020202020204" pitchFamily="34" charset="0"/>
              <a:buChar char="●"/>
            </a:pPr>
            <a:r>
              <a:rPr lang="en-GB" u="none" strike="noStrike" dirty="0">
                <a:effectLst/>
                <a:ea typeface="Arial" panose="020B0604020202020204" pitchFamily="34" charset="0"/>
              </a:rPr>
              <a:t>XAMPP Server</a:t>
            </a:r>
            <a:endParaRPr lang="en-IN" u="none" strike="noStrike" dirty="0">
              <a:effectLst/>
              <a:ea typeface="Arial" panose="020B0604020202020204" pitchFamily="34" charset="0"/>
            </a:endParaRPr>
          </a:p>
          <a:p>
            <a:pPr lvl="1">
              <a:lnSpc>
                <a:spcPct val="115000"/>
              </a:lnSpc>
              <a:buFont typeface="Arial" panose="020B0604020202020204" pitchFamily="34" charset="0"/>
              <a:buChar char="•"/>
            </a:pPr>
            <a:r>
              <a:rPr lang="en-GB" sz="1800" u="none" strike="noStrike" dirty="0">
                <a:solidFill>
                  <a:srgbClr val="1155CC"/>
                </a:solidFill>
                <a:effectLst/>
                <a:ea typeface="Arial" panose="020B0604020202020204" pitchFamily="34" charset="0"/>
                <a:hlinkClick r:id="rId8"/>
              </a:rPr>
              <a:t>https://www.apachefriends.org/download.html</a:t>
            </a:r>
            <a:endParaRPr lang="en-IN" sz="1800" u="none" strike="noStrike" dirty="0">
              <a:effectLst/>
              <a:ea typeface="Arial" panose="020B0604020202020204" pitchFamily="34" charset="0"/>
            </a:endParaRPr>
          </a:p>
        </p:txBody>
      </p:sp>
    </p:spTree>
    <p:extLst>
      <p:ext uri="{BB962C8B-B14F-4D97-AF65-F5344CB8AC3E}">
        <p14:creationId xmlns:p14="http://schemas.microsoft.com/office/powerpoint/2010/main" val="41449781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273DFB-1FAF-4DA7-85E4-EADF850DB9BE}"/>
              </a:ext>
            </a:extLst>
          </p:cNvPr>
          <p:cNvSpPr txBox="1"/>
          <p:nvPr/>
        </p:nvSpPr>
        <p:spPr>
          <a:xfrm>
            <a:off x="3561492" y="2644170"/>
            <a:ext cx="5069016" cy="1569660"/>
          </a:xfrm>
          <a:prstGeom prst="rect">
            <a:avLst/>
          </a:prstGeom>
          <a:noFill/>
        </p:spPr>
        <p:txBody>
          <a:bodyPr wrap="none" rtlCol="0">
            <a:spAutoFit/>
          </a:bodyPr>
          <a:lstStyle/>
          <a:p>
            <a:r>
              <a:rPr lang="en-US" sz="9600" dirty="0">
                <a:latin typeface="Calibri Light" panose="020F0302020204030204" pitchFamily="34" charset="0"/>
                <a:cs typeface="Calibri Light" panose="020F0302020204030204" pitchFamily="34" charset="0"/>
              </a:rPr>
              <a:t>Thankyou</a:t>
            </a:r>
            <a:endParaRPr lang="en-IN" sz="96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98473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B6DA-4539-4472-8327-13684DBB4900}"/>
              </a:ext>
            </a:extLst>
          </p:cNvPr>
          <p:cNvSpPr>
            <a:spLocks noGrp="1"/>
          </p:cNvSpPr>
          <p:nvPr>
            <p:ph type="title"/>
          </p:nvPr>
        </p:nvSpPr>
        <p:spPr/>
        <p:txBody>
          <a:bodyPr/>
          <a:lstStyle/>
          <a:p>
            <a:r>
              <a:rPr lang="en-US" dirty="0"/>
              <a:t>Modules</a:t>
            </a:r>
            <a:endParaRPr lang="en-IN" dirty="0"/>
          </a:p>
        </p:txBody>
      </p:sp>
      <p:sp>
        <p:nvSpPr>
          <p:cNvPr id="3" name="Content Placeholder 2">
            <a:extLst>
              <a:ext uri="{FF2B5EF4-FFF2-40B4-BE49-F238E27FC236}">
                <a16:creationId xmlns:a16="http://schemas.microsoft.com/office/drawing/2014/main" id="{45C1991F-0149-4642-B19F-6C4E1D43F59C}"/>
              </a:ext>
            </a:extLst>
          </p:cNvPr>
          <p:cNvSpPr>
            <a:spLocks noGrp="1"/>
          </p:cNvSpPr>
          <p:nvPr>
            <p:ph idx="1"/>
          </p:nvPr>
        </p:nvSpPr>
        <p:spPr/>
        <p:txBody>
          <a:bodyPr>
            <a:normAutofit lnSpcReduction="10000"/>
          </a:bodyPr>
          <a:lstStyle/>
          <a:p>
            <a:r>
              <a:rPr lang="en-US" sz="2800" dirty="0"/>
              <a:t>Admin</a:t>
            </a:r>
          </a:p>
          <a:p>
            <a:pPr lvl="1"/>
            <a:r>
              <a:rPr lang="en-US" sz="2600" dirty="0"/>
              <a:t>Login/Logout.</a:t>
            </a:r>
          </a:p>
          <a:p>
            <a:pPr lvl="1"/>
            <a:r>
              <a:rPr lang="en-US" sz="2600" dirty="0"/>
              <a:t>Admin can manage fleet.</a:t>
            </a:r>
          </a:p>
          <a:p>
            <a:pPr lvl="1"/>
            <a:r>
              <a:rPr lang="en-US" sz="2600" dirty="0"/>
              <a:t>Manage bookings.</a:t>
            </a:r>
          </a:p>
          <a:p>
            <a:pPr lvl="1"/>
            <a:r>
              <a:rPr lang="en-US" sz="2600" dirty="0"/>
              <a:t>Manage users.</a:t>
            </a:r>
          </a:p>
          <a:p>
            <a:pPr lvl="1"/>
            <a:r>
              <a:rPr lang="en-US" sz="2600" dirty="0"/>
              <a:t>View testimonials.</a:t>
            </a:r>
          </a:p>
          <a:p>
            <a:pPr lvl="1"/>
            <a:r>
              <a:rPr lang="en-US" sz="2600" dirty="0"/>
              <a:t>Manage inquires</a:t>
            </a:r>
          </a:p>
        </p:txBody>
      </p:sp>
    </p:spTree>
    <p:extLst>
      <p:ext uri="{BB962C8B-B14F-4D97-AF65-F5344CB8AC3E}">
        <p14:creationId xmlns:p14="http://schemas.microsoft.com/office/powerpoint/2010/main" val="402112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1029</TotalTime>
  <Words>1903</Words>
  <Application>Microsoft Office PowerPoint</Application>
  <PresentationFormat>Widescreen</PresentationFormat>
  <Paragraphs>412</Paragraphs>
  <Slides>83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(Body)</vt:lpstr>
      <vt:lpstr>Calibri Light</vt:lpstr>
      <vt:lpstr>Symbol</vt:lpstr>
      <vt:lpstr>Celestial</vt:lpstr>
      <vt:lpstr>Car rental system</vt:lpstr>
      <vt:lpstr>Group details</vt:lpstr>
      <vt:lpstr>definition</vt:lpstr>
      <vt:lpstr>Existing System</vt:lpstr>
      <vt:lpstr>Objectives of the New System </vt:lpstr>
      <vt:lpstr>Problem Statement </vt:lpstr>
      <vt:lpstr>Features</vt:lpstr>
      <vt:lpstr>Modules</vt:lpstr>
      <vt:lpstr>Modules</vt:lpstr>
      <vt:lpstr>Modules</vt:lpstr>
      <vt:lpstr>Technologies</vt:lpstr>
      <vt:lpstr>Assumptions</vt:lpstr>
      <vt:lpstr>Constraints</vt:lpstr>
      <vt:lpstr>Advantages</vt:lpstr>
      <vt:lpstr>Limitations</vt:lpstr>
      <vt:lpstr>Requirement determination</vt:lpstr>
      <vt:lpstr>USE CASE</vt:lpstr>
      <vt:lpstr>ER DIAGRAM</vt:lpstr>
      <vt:lpstr>CLASS DIAGRAM</vt:lpstr>
      <vt:lpstr>Activity Diagram</vt:lpstr>
      <vt:lpstr>SEquENCE DIAGRAM</vt:lpstr>
      <vt:lpstr>REGISTRATION</vt:lpstr>
      <vt:lpstr>LOGIN</vt:lpstr>
      <vt:lpstr>MANAGE  PROFILE</vt:lpstr>
      <vt:lpstr>View car</vt:lpstr>
      <vt:lpstr>PowerPoint Presentation</vt:lpstr>
      <vt:lpstr>make PAYMENT</vt:lpstr>
      <vt:lpstr>MANAGE   CAR</vt:lpstr>
      <vt:lpstr>TESTIMONIAL</vt:lpstr>
      <vt:lpstr>Data dictionary</vt:lpstr>
      <vt:lpstr>USER</vt:lpstr>
      <vt:lpstr>BOOKING</vt:lpstr>
      <vt:lpstr>Car</vt:lpstr>
      <vt:lpstr>Testimonial</vt:lpstr>
      <vt:lpstr>PAYMENT</vt:lpstr>
      <vt:lpstr>Contact</vt:lpstr>
      <vt:lpstr>ScreenShots</vt:lpstr>
      <vt:lpstr>Index Page:  This page is shown when someone visits the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Enhancements</vt:lpstr>
      <vt:lpstr>conclusion</vt:lpstr>
      <vt:lpstr>Bibliography: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 system</dc:title>
  <dc:creator>Sufyan Mansuri</dc:creator>
  <cp:lastModifiedBy>Sufyan Mansuri</cp:lastModifiedBy>
  <cp:revision>150</cp:revision>
  <dcterms:created xsi:type="dcterms:W3CDTF">2021-06-19T04:10:53Z</dcterms:created>
  <dcterms:modified xsi:type="dcterms:W3CDTF">2021-07-30T17:08:54Z</dcterms:modified>
</cp:coreProperties>
</file>